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256" r:id="rId2"/>
    <p:sldId id="259" r:id="rId3"/>
    <p:sldId id="280" r:id="rId4"/>
    <p:sldId id="286" r:id="rId5"/>
    <p:sldId id="288" r:id="rId6"/>
    <p:sldId id="289" r:id="rId7"/>
    <p:sldId id="290" r:id="rId8"/>
    <p:sldId id="285" r:id="rId9"/>
    <p:sldId id="277" r:id="rId10"/>
    <p:sldId id="291" r:id="rId11"/>
    <p:sldId id="293" r:id="rId12"/>
    <p:sldId id="294" r:id="rId13"/>
    <p:sldId id="295" r:id="rId14"/>
    <p:sldId id="292" r:id="rId15"/>
    <p:sldId id="296" r:id="rId16"/>
    <p:sldId id="297" r:id="rId17"/>
    <p:sldId id="298" r:id="rId18"/>
    <p:sldId id="299" r:id="rId19"/>
    <p:sldId id="300" r:id="rId20"/>
    <p:sldId id="303" r:id="rId21"/>
    <p:sldId id="301" r:id="rId22"/>
    <p:sldId id="302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11" r:id="rId31"/>
    <p:sldId id="312" r:id="rId32"/>
    <p:sldId id="313" r:id="rId33"/>
    <p:sldId id="316" r:id="rId34"/>
    <p:sldId id="314" r:id="rId35"/>
    <p:sldId id="315" r:id="rId36"/>
    <p:sldId id="317" r:id="rId37"/>
    <p:sldId id="319" r:id="rId38"/>
    <p:sldId id="318" r:id="rId39"/>
    <p:sldId id="323" r:id="rId40"/>
    <p:sldId id="320" r:id="rId41"/>
    <p:sldId id="321" r:id="rId42"/>
    <p:sldId id="322" r:id="rId43"/>
    <p:sldId id="324" r:id="rId44"/>
    <p:sldId id="287" r:id="rId45"/>
    <p:sldId id="261" r:id="rId46"/>
    <p:sldId id="283" r:id="rId47"/>
    <p:sldId id="326" r:id="rId48"/>
    <p:sldId id="327" r:id="rId49"/>
    <p:sldId id="328" r:id="rId50"/>
    <p:sldId id="329" r:id="rId51"/>
    <p:sldId id="276" r:id="rId52"/>
    <p:sldId id="268" r:id="rId53"/>
    <p:sldId id="270" r:id="rId54"/>
    <p:sldId id="272" r:id="rId55"/>
    <p:sldId id="279" r:id="rId56"/>
    <p:sldId id="282" r:id="rId57"/>
    <p:sldId id="332" r:id="rId58"/>
    <p:sldId id="331" r:id="rId5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66"/>
    <p:restoredTop sz="92761"/>
  </p:normalViewPr>
  <p:slideViewPr>
    <p:cSldViewPr>
      <p:cViewPr varScale="1">
        <p:scale>
          <a:sx n="56" d="100"/>
          <a:sy n="56" d="100"/>
        </p:scale>
        <p:origin x="124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D49A2E-C99C-9D4B-ACC8-D86DC81E1011}" type="datetimeFigureOut">
              <a:rPr lang="es-ES" smtClean="0"/>
              <a:t>9/9/20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CC411-2BCA-A742-B843-DFF271CF4B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3375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CC411-2BCA-A742-B843-DFF271CF4B25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3393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CC411-2BCA-A742-B843-DFF271CF4B25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6167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Título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22" name="21 Subtítulo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DC90E-5C2F-4F54-86DC-0F35C14E3B31}" type="datetimeFigureOut">
              <a:rPr lang="es-ES" smtClean="0"/>
              <a:pPr/>
              <a:t>9/9/20</a:t>
            </a:fld>
            <a:endParaRPr lang="es-ES"/>
          </a:p>
        </p:txBody>
      </p:sp>
      <p:sp>
        <p:nvSpPr>
          <p:cNvPr id="20" name="1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722B-D55C-41C8-AB89-72C0C0857ADE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Elipse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Elipse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DC90E-5C2F-4F54-86DC-0F35C14E3B31}" type="datetimeFigureOut">
              <a:rPr lang="es-ES" smtClean="0"/>
              <a:pPr/>
              <a:t>9/9/20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722B-D55C-41C8-AB89-72C0C0857AD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DC90E-5C2F-4F54-86DC-0F35C14E3B31}" type="datetimeFigureOut">
              <a:rPr lang="es-ES" smtClean="0"/>
              <a:pPr/>
              <a:t>9/9/20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722B-D55C-41C8-AB89-72C0C0857AD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DC90E-5C2F-4F54-86DC-0F35C14E3B31}" type="datetimeFigureOut">
              <a:rPr lang="es-ES" smtClean="0"/>
              <a:pPr/>
              <a:t>9/9/20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722B-D55C-41C8-AB89-72C0C0857AD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DC90E-5C2F-4F54-86DC-0F35C14E3B31}" type="datetimeFigureOut">
              <a:rPr lang="es-ES" smtClean="0"/>
              <a:pPr/>
              <a:t>9/9/20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722B-D55C-41C8-AB89-72C0C0857ADE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9 Rectángulo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Elipse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Elipse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DC90E-5C2F-4F54-86DC-0F35C14E3B31}" type="datetimeFigureOut">
              <a:rPr lang="es-ES" smtClean="0"/>
              <a:pPr/>
              <a:t>9/9/20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722B-D55C-41C8-AB89-72C0C0857AD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DC90E-5C2F-4F54-86DC-0F35C14E3B31}" type="datetimeFigureOut">
              <a:rPr lang="es-ES" smtClean="0"/>
              <a:pPr/>
              <a:t>9/9/20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722B-D55C-41C8-AB89-72C0C0857AD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DC90E-5C2F-4F54-86DC-0F35C14E3B31}" type="datetimeFigureOut">
              <a:rPr lang="es-ES" smtClean="0"/>
              <a:pPr/>
              <a:t>9/9/20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722B-D55C-41C8-AB89-72C0C0857AD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DC90E-5C2F-4F54-86DC-0F35C14E3B31}" type="datetimeFigureOut">
              <a:rPr lang="es-ES" smtClean="0"/>
              <a:pPr/>
              <a:t>9/9/20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722B-D55C-41C8-AB89-72C0C0857ADE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6" name="5 Rectángulo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DC90E-5C2F-4F54-86DC-0F35C14E3B31}" type="datetimeFigureOut">
              <a:rPr lang="es-ES" smtClean="0"/>
              <a:pPr/>
              <a:t>9/9/20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722B-D55C-41C8-AB89-72C0C0857AD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DC90E-5C2F-4F54-86DC-0F35C14E3B31}" type="datetimeFigureOut">
              <a:rPr lang="es-ES" smtClean="0"/>
              <a:pPr/>
              <a:t>9/9/20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722B-D55C-41C8-AB89-72C0C0857ADE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9" name="8 Proceso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Proceso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ircular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Elipse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Anillo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4 Marcador de título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9" name="8 Marcador de texto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24" name="23 Marcador de fecha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421DC90E-5C2F-4F54-86DC-0F35C14E3B31}" type="datetimeFigureOut">
              <a:rPr lang="es-ES" smtClean="0"/>
              <a:pPr/>
              <a:t>9/9/20</a:t>
            </a:fld>
            <a:endParaRPr lang="es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s-ES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3C92722B-D55C-41C8-AB89-72C0C0857ADE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5" name="14 Rectángulo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tiff"/><Relationship Id="rId4" Type="http://schemas.openxmlformats.org/officeDocument/2006/relationships/image" Target="../media/image5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71538" y="885246"/>
            <a:ext cx="8072462" cy="1472184"/>
          </a:xfrm>
        </p:spPr>
        <p:txBody>
          <a:bodyPr>
            <a:noAutofit/>
          </a:bodyPr>
          <a:lstStyle/>
          <a:p>
            <a:pPr algn="ctr"/>
            <a:r>
              <a:rPr lang="es-ES" sz="5400" b="1" dirty="0"/>
              <a:t>TUTORÍA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32560" y="2819408"/>
            <a:ext cx="7406640" cy="3109922"/>
          </a:xfrm>
        </p:spPr>
        <p:txBody>
          <a:bodyPr>
            <a:normAutofit/>
          </a:bodyPr>
          <a:lstStyle/>
          <a:p>
            <a:pPr algn="ctr"/>
            <a:r>
              <a:rPr lang="es-ES" sz="4800" b="1" dirty="0"/>
              <a:t>CURSO 1º ESO</a:t>
            </a:r>
          </a:p>
          <a:p>
            <a:pPr algn="ctr"/>
            <a:endParaRPr lang="es-ES" sz="4800" b="1" dirty="0"/>
          </a:p>
          <a:p>
            <a:pPr algn="ctr"/>
            <a:r>
              <a:rPr lang="es-ES" sz="3600" b="1" dirty="0"/>
              <a:t>Tutor: Daniel Hernández</a:t>
            </a:r>
          </a:p>
          <a:p>
            <a:pPr algn="ctr"/>
            <a:r>
              <a:rPr lang="es-ES" sz="3600" b="1" dirty="0"/>
              <a:t>(Profesor Matemáticas)</a:t>
            </a:r>
          </a:p>
          <a:p>
            <a:pPr algn="ctr"/>
            <a:endParaRPr lang="es-ES" sz="4800" b="1" dirty="0"/>
          </a:p>
        </p:txBody>
      </p:sp>
      <p:pic>
        <p:nvPicPr>
          <p:cNvPr id="4" name="3 Imagen"/>
          <p:cNvPicPr/>
          <p:nvPr/>
        </p:nvPicPr>
        <p:blipFill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20" y="4000504"/>
            <a:ext cx="1500198" cy="200026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498080" cy="792088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Plan de contingencia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1B48EC8-C98D-E048-83EA-0D96C4F99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215" y="2564904"/>
            <a:ext cx="7956376" cy="2630207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CC34CF3-0EB0-9E46-9B78-039A1625FEBF}"/>
              </a:ext>
            </a:extLst>
          </p:cNvPr>
          <p:cNvSpPr/>
          <p:nvPr/>
        </p:nvSpPr>
        <p:spPr>
          <a:xfrm>
            <a:off x="1215034" y="1227191"/>
            <a:ext cx="7928966" cy="1123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1.1. Adecuación de los espacios al número de alumnos/as.</a:t>
            </a:r>
            <a:endParaRPr lang="es-ES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 </a:t>
            </a:r>
            <a:endParaRPr lang="es-ES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000" b="1" u="sng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AULAS DE REFERENCIA DE CADA GRUPO: </a:t>
            </a:r>
            <a:endParaRPr lang="es-ES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43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498080" cy="792088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Plan de contingencia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CC34CF3-0EB0-9E46-9B78-039A1625FEBF}"/>
              </a:ext>
            </a:extLst>
          </p:cNvPr>
          <p:cNvSpPr/>
          <p:nvPr/>
        </p:nvSpPr>
        <p:spPr>
          <a:xfrm>
            <a:off x="1215034" y="1227191"/>
            <a:ext cx="7928966" cy="1123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1.1. Adecuación de los espacios al número de alumnos/as.</a:t>
            </a:r>
            <a:endParaRPr lang="es-ES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 </a:t>
            </a:r>
            <a:endParaRPr lang="es-ES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000" b="1" u="sng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AULAS MATERIA: </a:t>
            </a:r>
            <a:endParaRPr lang="es-ES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7EBA695-3374-1745-93D2-B01D69FBB5FF}"/>
              </a:ext>
            </a:extLst>
          </p:cNvPr>
          <p:cNvSpPr/>
          <p:nvPr/>
        </p:nvSpPr>
        <p:spPr>
          <a:xfrm>
            <a:off x="1215034" y="4941168"/>
            <a:ext cx="7588942" cy="1339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u="sng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En la medida de lo posible las materias que se imparten en aulas materia o de informática, con carácter general se agruparán en periodos de dos sesiones lectivas seguidas, para favorecer la limpieza antes y después de su uso.</a:t>
            </a:r>
            <a:endParaRPr lang="es-ES" sz="16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6F0805E-1F46-3342-9B8C-2E94A698F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520" y="2547353"/>
            <a:ext cx="7164288" cy="236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755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498080" cy="792088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Plan de contingencia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CC34CF3-0EB0-9E46-9B78-039A1625FEBF}"/>
              </a:ext>
            </a:extLst>
          </p:cNvPr>
          <p:cNvSpPr/>
          <p:nvPr/>
        </p:nvSpPr>
        <p:spPr>
          <a:xfrm>
            <a:off x="1187624" y="1196752"/>
            <a:ext cx="79289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>
                <a:latin typeface="Century Gothic" panose="020B0502020202020204" pitchFamily="34" charset="0"/>
              </a:rPr>
              <a:t>1.2. Organización de las entradas y salidas del centro.</a:t>
            </a:r>
            <a:endParaRPr lang="es-ES" sz="2000" dirty="0">
              <a:latin typeface="Century Gothic" panose="020B0502020202020204" pitchFamily="34" charset="0"/>
            </a:endParaRPr>
          </a:p>
          <a:p>
            <a:r>
              <a:rPr lang="es-ES" sz="2000" dirty="0">
                <a:latin typeface="Century Gothic" panose="020B0502020202020204" pitchFamily="34" charset="0"/>
              </a:rPr>
              <a:t>De esta forma las entradas y salidas dependen del aula donde tengan clase a 1ª o 6ª hora respectivamente según el siguiente cuadro.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9A8A5BE-16E0-484F-8E4E-F11DF375A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416" y="2736215"/>
            <a:ext cx="7164288" cy="326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29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498080" cy="792088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Plan de contingencia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CC34CF3-0EB0-9E46-9B78-039A1625FEBF}"/>
              </a:ext>
            </a:extLst>
          </p:cNvPr>
          <p:cNvSpPr/>
          <p:nvPr/>
        </p:nvSpPr>
        <p:spPr>
          <a:xfrm>
            <a:off x="1187624" y="1196752"/>
            <a:ext cx="79289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>
                <a:latin typeface="Century Gothic" panose="020B0502020202020204" pitchFamily="34" charset="0"/>
              </a:rPr>
              <a:t>1.2. Organización de las entradas y salidas del centro.</a:t>
            </a:r>
            <a:endParaRPr lang="es-ES" sz="2000" dirty="0">
              <a:latin typeface="Century Gothic" panose="020B0502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A89D411-D7A8-9D4F-A341-13BD09843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812886"/>
            <a:ext cx="7740352" cy="115222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B3DD1EC-E239-A944-974C-A03FAE9AD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214" y="3181136"/>
            <a:ext cx="7767762" cy="137023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2C2E607-7064-654A-94A0-F3047D231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4935642"/>
            <a:ext cx="7740352" cy="114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89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498080" cy="792088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Plan de contingencia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259FB5C-2DC9-FB42-B2D2-7A0FEAC43C18}"/>
              </a:ext>
            </a:extLst>
          </p:cNvPr>
          <p:cNvSpPr/>
          <p:nvPr/>
        </p:nvSpPr>
        <p:spPr>
          <a:xfrm>
            <a:off x="1187624" y="1052736"/>
            <a:ext cx="7704856" cy="204979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4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Todos los accesos al centro se abrirán a las 8:15, antes no podrá acceder ningún alumno al Centro.</a:t>
            </a:r>
            <a:endParaRPr lang="es-ES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es-ES" sz="24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Las aulas ordinarias de los grupos y el aula de Plástica se abrirán a las 8:15 horas para evitar aglomeraciones en los pasillos.</a:t>
            </a:r>
            <a:endParaRPr lang="es-ES" sz="24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A1E947C-1A9D-BD42-A43D-745EC157F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3573016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4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498080" cy="792088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Plan de contingencia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1D55397-BA5A-D54B-8B33-4D4C99C98B67}"/>
              </a:ext>
            </a:extLst>
          </p:cNvPr>
          <p:cNvSpPr/>
          <p:nvPr/>
        </p:nvSpPr>
        <p:spPr>
          <a:xfrm>
            <a:off x="1259632" y="1124744"/>
            <a:ext cx="7498080" cy="1123769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Los alumnos deberán sentarse en su sitio asignado, estando prohibido deambular por los pasillos y las clases, siendo esto una falta grave.</a:t>
            </a:r>
            <a:endParaRPr lang="es-ES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9B58FE8-802E-014B-B47C-AF62DA747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3573016"/>
            <a:ext cx="5106863" cy="295491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CF72AB2-403B-5148-BB70-22990DC4F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96" y="3566145"/>
            <a:ext cx="1202773" cy="1392684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5814B028-16D0-1343-ACA7-ADBDDB8AA38C}"/>
              </a:ext>
            </a:extLst>
          </p:cNvPr>
          <p:cNvSpPr/>
          <p:nvPr/>
        </p:nvSpPr>
        <p:spPr>
          <a:xfrm>
            <a:off x="7009570" y="4774163"/>
            <a:ext cx="1656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  <a:latin typeface="Century Gothic" panose="020B0502020202020204" pitchFamily="34" charset="0"/>
              </a:rPr>
              <a:t>PUNTO ROJO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15E3F86-BBF7-1445-AB26-8E744CFA93B2}"/>
              </a:ext>
            </a:extLst>
          </p:cNvPr>
          <p:cNvSpPr/>
          <p:nvPr/>
        </p:nvSpPr>
        <p:spPr>
          <a:xfrm>
            <a:off x="1259632" y="2392529"/>
            <a:ext cx="7498080" cy="769826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Las mesas deben permanecer colocadas en los </a:t>
            </a:r>
            <a:r>
              <a:rPr lang="es-ES" sz="2000" u="sng" dirty="0">
                <a:solidFill>
                  <a:srgbClr val="FF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puntos rojos</a:t>
            </a:r>
            <a:r>
              <a:rPr lang="es-ES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que aseguran una distancia de 1,5 metros.</a:t>
            </a:r>
            <a:endParaRPr lang="es-ES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306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498080" cy="792088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Plan de contingencia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FAFE057-11CD-2D4F-9CDB-F76ABC995241}"/>
              </a:ext>
            </a:extLst>
          </p:cNvPr>
          <p:cNvSpPr/>
          <p:nvPr/>
        </p:nvSpPr>
        <p:spPr>
          <a:xfrm>
            <a:off x="1331640" y="1124744"/>
            <a:ext cx="7498080" cy="1015663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Los alumnos que tengan clase a primera hora en un aula materia o aula de informática, </a:t>
            </a:r>
            <a:r>
              <a:rPr lang="es-ES" sz="2000" u="sng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esperarán en su aula de referencia</a:t>
            </a:r>
            <a:r>
              <a:rPr lang="es-ES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a que el profesor los recoja. </a:t>
            </a:r>
            <a:endParaRPr lang="es-ES" sz="20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2B69ED6-AF64-424A-A61E-F2BAF6FF2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2564904"/>
            <a:ext cx="6461224" cy="32306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617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498080" cy="792088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Plan de contingencia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C708E6D-0274-E74E-976F-331892E7E52A}"/>
              </a:ext>
            </a:extLst>
          </p:cNvPr>
          <p:cNvSpPr/>
          <p:nvPr/>
        </p:nvSpPr>
        <p:spPr>
          <a:xfrm>
            <a:off x="1381639" y="1196752"/>
            <a:ext cx="7282056" cy="1323439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La salida se realizará a las 14:30 y el profesor acompañará a su grupo, de esta forma el será el encargado de velar porque su grupo utiliza la salida correspondiente y lo hace de forma ordenada.</a:t>
            </a:r>
            <a:r>
              <a:rPr lang="es-ES" sz="2000" dirty="0"/>
              <a:t>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7594733-8186-E249-B81B-6CB308C65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109" y="2769354"/>
            <a:ext cx="3817109" cy="381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6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498080" cy="792088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Plan de contingencia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AA625F4-B4D0-6F42-9948-514A108EC1BA}"/>
              </a:ext>
            </a:extLst>
          </p:cNvPr>
          <p:cNvSpPr/>
          <p:nvPr/>
        </p:nvSpPr>
        <p:spPr>
          <a:xfrm>
            <a:off x="1187624" y="1015654"/>
            <a:ext cx="7498080" cy="413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1.3. Organización de los desplazamientos por el centro</a:t>
            </a:r>
            <a:r>
              <a:rPr lang="es-ES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.</a:t>
            </a:r>
            <a:endParaRPr lang="es-ES" sz="16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26CD24A-7FB1-DD42-99D4-90A79FC9AE22}"/>
              </a:ext>
            </a:extLst>
          </p:cNvPr>
          <p:cNvSpPr/>
          <p:nvPr/>
        </p:nvSpPr>
        <p:spPr>
          <a:xfrm>
            <a:off x="1187624" y="1628800"/>
            <a:ext cx="7498080" cy="2185598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Con carácter general se tratarán de minimizar los desplazamientos entre horas, cuando los alumnos se desplacen </a:t>
            </a:r>
            <a:r>
              <a:rPr lang="es-ES" sz="2000" u="sng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lo harán acompañados de un profesor de forma ordenada</a:t>
            </a:r>
            <a:r>
              <a:rPr lang="es-ES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, </a:t>
            </a:r>
            <a:r>
              <a:rPr lang="es-ES" sz="2000" u="sng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usarán mascarilla</a:t>
            </a:r>
            <a:r>
              <a:rPr lang="es-ES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y </a:t>
            </a:r>
            <a:r>
              <a:rPr lang="es-ES" sz="2000" u="sng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circularán por su derecha</a:t>
            </a:r>
            <a:r>
              <a:rPr lang="es-ES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. En las escaleras se respetará la división existente circulando de uno en uno.</a:t>
            </a:r>
            <a:endParaRPr lang="es-ES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AA28994-4C8B-7A46-97D4-D8D2788D9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3573016"/>
            <a:ext cx="3667784" cy="2772671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51221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498080" cy="792088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Plan de contingencia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96A0019-611B-B747-9283-C6241F51F1BD}"/>
              </a:ext>
            </a:extLst>
          </p:cNvPr>
          <p:cNvSpPr/>
          <p:nvPr/>
        </p:nvSpPr>
        <p:spPr>
          <a:xfrm>
            <a:off x="1187624" y="1015654"/>
            <a:ext cx="7498080" cy="413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DESPLAZAMIENTO ENTRE AULAS</a:t>
            </a:r>
            <a:endParaRPr lang="es-ES" sz="16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0A69F17-145E-1248-9F74-77B0C3E64A42}"/>
              </a:ext>
            </a:extLst>
          </p:cNvPr>
          <p:cNvSpPr/>
          <p:nvPr/>
        </p:nvSpPr>
        <p:spPr>
          <a:xfrm>
            <a:off x="1207021" y="1472231"/>
            <a:ext cx="7498080" cy="132343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S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Con carácter general </a:t>
            </a:r>
            <a:r>
              <a:rPr lang="es-ES" sz="2000" u="sng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en las aulas materia</a:t>
            </a:r>
            <a:r>
              <a:rPr lang="es-ES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, será el profesor el que recoja a los alumnos en su aula de referencia y el encargado de acompañarlos a la misma una vez finalice la clase. </a:t>
            </a:r>
            <a:endParaRPr lang="es-ES" sz="2000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E9E20A5-1DFE-D04F-A084-FE293FBBD3FC}"/>
              </a:ext>
            </a:extLst>
          </p:cNvPr>
          <p:cNvSpPr/>
          <p:nvPr/>
        </p:nvSpPr>
        <p:spPr>
          <a:xfrm>
            <a:off x="1226418" y="3068960"/>
            <a:ext cx="7478683" cy="112357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Los alumnos permanecerán en su aula entre clases, NO PUEDEN SALIR A LOS PASILLOS, salvo que tengan que cambiar de aula.</a:t>
            </a:r>
            <a:endParaRPr lang="es-ES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6DF7716-8EBF-FA4E-9150-9FF879759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4439509"/>
            <a:ext cx="3168352" cy="226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2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5608" y="-71462"/>
            <a:ext cx="7498080" cy="1143000"/>
          </a:xfrm>
        </p:spPr>
        <p:txBody>
          <a:bodyPr/>
          <a:lstStyle/>
          <a:p>
            <a:pPr algn="ctr"/>
            <a:r>
              <a:rPr lang="es-ES" dirty="0"/>
              <a:t>Colocación en el aula de 1ºC</a:t>
            </a:r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87C1C49B-6B50-E849-83D2-D0361598783C}"/>
              </a:ext>
            </a:extLst>
          </p:cNvPr>
          <p:cNvSpPr/>
          <p:nvPr/>
        </p:nvSpPr>
        <p:spPr>
          <a:xfrm>
            <a:off x="136786" y="4653136"/>
            <a:ext cx="1872208" cy="151216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200" dirty="0"/>
              <a:t>Rotación de puestos cada 15/30 días</a:t>
            </a:r>
          </a:p>
        </p:txBody>
      </p:sp>
      <p:sp>
        <p:nvSpPr>
          <p:cNvPr id="8" name="Flecha abajo 7">
            <a:extLst>
              <a:ext uri="{FF2B5EF4-FFF2-40B4-BE49-F238E27FC236}">
                <a16:creationId xmlns:a16="http://schemas.microsoft.com/office/drawing/2014/main" id="{737334CF-2580-AC42-A766-998E5E346117}"/>
              </a:ext>
            </a:extLst>
          </p:cNvPr>
          <p:cNvSpPr/>
          <p:nvPr/>
        </p:nvSpPr>
        <p:spPr>
          <a:xfrm rot="10800000">
            <a:off x="1604145" y="1350168"/>
            <a:ext cx="288032" cy="30869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E7DC37D-E2C0-8146-980F-A0BA7F23C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776" y="908720"/>
            <a:ext cx="5057743" cy="57864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498080" cy="792088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Plan de contingencia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2F3664F-2FA9-E548-B6E5-9C074CB3F723}"/>
              </a:ext>
            </a:extLst>
          </p:cNvPr>
          <p:cNvSpPr/>
          <p:nvPr/>
        </p:nvSpPr>
        <p:spPr>
          <a:xfrm>
            <a:off x="1362779" y="1196752"/>
            <a:ext cx="3738524" cy="4156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" sz="2000" b="1" u="sng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TIEMPO DE RECREO, ACCESO</a:t>
            </a:r>
            <a:endParaRPr lang="es-ES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149A2DF-D0DE-9B44-917F-3C07A46D656F}"/>
              </a:ext>
            </a:extLst>
          </p:cNvPr>
          <p:cNvSpPr/>
          <p:nvPr/>
        </p:nvSpPr>
        <p:spPr>
          <a:xfrm>
            <a:off x="5466929" y="4330571"/>
            <a:ext cx="324960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Los alumnos de 4º de E.S.O. y Bachillerato podrán salir fuera del centro durante el recreo si así se lo permiten sus padres/tutores legales. </a:t>
            </a:r>
            <a:endParaRPr lang="es-E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305B0FA-7FFC-D740-8A22-356C517B155C}"/>
              </a:ext>
            </a:extLst>
          </p:cNvPr>
          <p:cNvSpPr/>
          <p:nvPr/>
        </p:nvSpPr>
        <p:spPr>
          <a:xfrm>
            <a:off x="1330756" y="1697588"/>
            <a:ext cx="7633732" cy="1019318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dirty="0">
                <a:latin typeface="Century Gothic" panose="020B0502020202020204" pitchFamily="34" charset="0"/>
              </a:rPr>
              <a:t>Para facilitar tanto la entrada como la salida </a:t>
            </a:r>
            <a:r>
              <a:rPr lang="es-ES" u="sng" dirty="0">
                <a:latin typeface="Century Gothic" panose="020B0502020202020204" pitchFamily="34" charset="0"/>
              </a:rPr>
              <a:t>sonarán dos timbres</a:t>
            </a:r>
            <a:r>
              <a:rPr lang="es-ES" dirty="0">
                <a:latin typeface="Century Gothic" panose="020B0502020202020204" pitchFamily="34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b="1" dirty="0">
                <a:latin typeface="Century Gothic" panose="020B0502020202020204" pitchFamily="34" charset="0"/>
              </a:rPr>
              <a:t>1º ESO: </a:t>
            </a:r>
            <a:r>
              <a:rPr lang="es-ES" dirty="0">
                <a:latin typeface="Century Gothic" panose="020B0502020202020204" pitchFamily="34" charset="0"/>
              </a:rPr>
              <a:t>11:12h salida al recreo, 11:42 entrada del recreo.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b="1" dirty="0">
                <a:latin typeface="Century Gothic" panose="020B0502020202020204" pitchFamily="34" charset="0"/>
              </a:rPr>
              <a:t>Resto de niveles: </a:t>
            </a:r>
            <a:r>
              <a:rPr lang="es-ES" dirty="0">
                <a:latin typeface="Century Gothic" panose="020B0502020202020204" pitchFamily="34" charset="0"/>
              </a:rPr>
              <a:t>11:15h salida al recreo, 11:45 entrada del recreo.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0ACCC46-DE4D-414A-8BA7-107309396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7549" y="188640"/>
            <a:ext cx="1433516" cy="1433516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3312CEEC-722F-5E49-93F6-D2B31BD54529}"/>
              </a:ext>
            </a:extLst>
          </p:cNvPr>
          <p:cNvSpPr/>
          <p:nvPr/>
        </p:nvSpPr>
        <p:spPr>
          <a:xfrm>
            <a:off x="1327333" y="2852936"/>
            <a:ext cx="7633732" cy="700961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dirty="0">
                <a:latin typeface="Century Gothic" panose="020B0502020202020204" pitchFamily="34" charset="0"/>
              </a:rPr>
              <a:t>En el recreo existirán 3 espacios </a:t>
            </a:r>
            <a:r>
              <a:rPr lang="es-ES" dirty="0" err="1">
                <a:latin typeface="Century Gothic" panose="020B0502020202020204" pitchFamily="34" charset="0"/>
              </a:rPr>
              <a:t>prioriatrios</a:t>
            </a:r>
            <a:r>
              <a:rPr lang="es-ES" dirty="0">
                <a:latin typeface="Century Gothic" panose="020B0502020202020204" pitchFamily="34" charset="0"/>
              </a:rPr>
              <a:t> recomendadas para 1º , 2º y 3º ESO. Se podrán rotar durante el curso.</a:t>
            </a:r>
          </a:p>
        </p:txBody>
      </p:sp>
      <p:pic>
        <p:nvPicPr>
          <p:cNvPr id="9" name="Picture 6" descr="pis2">
            <a:extLst>
              <a:ext uri="{FF2B5EF4-FFF2-40B4-BE49-F238E27FC236}">
                <a16:creationId xmlns:a16="http://schemas.microsoft.com/office/drawing/2014/main" id="{40542676-4F5B-E946-A474-A457EDFA3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86071" y="4043121"/>
            <a:ext cx="2736304" cy="2052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407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498080" cy="792088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Plan de contingencia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2F3664F-2FA9-E548-B6E5-9C074CB3F723}"/>
              </a:ext>
            </a:extLst>
          </p:cNvPr>
          <p:cNvSpPr/>
          <p:nvPr/>
        </p:nvSpPr>
        <p:spPr>
          <a:xfrm>
            <a:off x="1362779" y="1196752"/>
            <a:ext cx="3738524" cy="4156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" sz="2000" b="1" u="sng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TIEMPO DE RECREO, ACCESO</a:t>
            </a:r>
            <a:endParaRPr lang="es-ES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0ACCC46-DE4D-414A-8BA7-107309396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7549" y="188640"/>
            <a:ext cx="1433516" cy="1433516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45B28380-48E8-F14E-B4A8-6D26EBBCBC7F}"/>
              </a:ext>
            </a:extLst>
          </p:cNvPr>
          <p:cNvSpPr/>
          <p:nvPr/>
        </p:nvSpPr>
        <p:spPr>
          <a:xfrm>
            <a:off x="1284879" y="1828467"/>
            <a:ext cx="7632848" cy="1754326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S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Durante los recreos, l</a:t>
            </a:r>
            <a:r>
              <a:rPr lang="es-ES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os alumnos obligatoriamente tendrán que salir al patio</a:t>
            </a:r>
            <a:r>
              <a:rPr lang="es-ES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; </a:t>
            </a:r>
            <a:r>
              <a:rPr lang="es-ES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donde sigue siendo obligatorio el uso de la mascarilla (salvo mientras desayunan) y guardar la distancia interpersonal.</a:t>
            </a:r>
            <a:r>
              <a:rPr lang="es-ES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 Únicamente se usarán los aseos situados junto a la cantina respetando el aforo máximo de los mismos (1 persona) y esperando el turno en el patio. </a:t>
            </a:r>
            <a:endParaRPr lang="es-ES" dirty="0"/>
          </a:p>
        </p:txBody>
      </p:sp>
      <p:pic>
        <p:nvPicPr>
          <p:cNvPr id="11" name="Picture 7" descr="pis1">
            <a:extLst>
              <a:ext uri="{FF2B5EF4-FFF2-40B4-BE49-F238E27FC236}">
                <a16:creationId xmlns:a16="http://schemas.microsoft.com/office/drawing/2014/main" id="{AEB4FE24-02EC-7049-99C1-5E2B66601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578013" y="4149080"/>
            <a:ext cx="3073411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537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498080" cy="792088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Plan de contingencia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B0BFD52-A6E0-2648-BD1B-66918E7F5601}"/>
              </a:ext>
            </a:extLst>
          </p:cNvPr>
          <p:cNvSpPr/>
          <p:nvPr/>
        </p:nvSpPr>
        <p:spPr>
          <a:xfrm>
            <a:off x="1187624" y="1007021"/>
            <a:ext cx="74980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1.4. Organización de los espacios de uso del alumnado </a:t>
            </a:r>
            <a:endParaRPr lang="es-ES" sz="200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B7CFB38-7E60-404D-B2DC-A7C1D2B479F4}"/>
              </a:ext>
            </a:extLst>
          </p:cNvPr>
          <p:cNvSpPr/>
          <p:nvPr/>
        </p:nvSpPr>
        <p:spPr>
          <a:xfrm>
            <a:off x="1187624" y="1628800"/>
            <a:ext cx="7704856" cy="769634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En la puerta de todos los espacios del Centro, se ha establecido el aforo permitido. Es obligatorio respetarlo. </a:t>
            </a:r>
            <a:endParaRPr lang="es-ES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5631DA6-6B0E-2E41-B814-A650DB782F72}"/>
              </a:ext>
            </a:extLst>
          </p:cNvPr>
          <p:cNvSpPr/>
          <p:nvPr/>
        </p:nvSpPr>
        <p:spPr>
          <a:xfrm>
            <a:off x="1187624" y="2620103"/>
            <a:ext cx="7704856" cy="1339149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BIBLIOTECA</a:t>
            </a:r>
            <a:endParaRPr lang="es-ES" sz="1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Los alumnos no podrán utilizar la biblioteca durante el recreo. Se establecerá un protocolo de préstamo de libros. Hasta el 1 de octubre no comenzará el préstamo de libros.</a:t>
            </a:r>
            <a:endParaRPr lang="es-ES" sz="16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6" name="Picture 3" descr="F:\C.A.V\3ª Evaluacion\fotos trabajo anuncio instituto\bib1.JPG">
            <a:extLst>
              <a:ext uri="{FF2B5EF4-FFF2-40B4-BE49-F238E27FC236}">
                <a16:creationId xmlns:a16="http://schemas.microsoft.com/office/drawing/2014/main" id="{16691840-268A-DA43-8395-F7AB7D5CE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19872" y="4193472"/>
            <a:ext cx="3094509" cy="2321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545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498080" cy="792088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Plan de contingencia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F7740D8-694F-5744-908C-9E03F5AB5A83}"/>
              </a:ext>
            </a:extLst>
          </p:cNvPr>
          <p:cNvSpPr/>
          <p:nvPr/>
        </p:nvSpPr>
        <p:spPr>
          <a:xfrm>
            <a:off x="1368202" y="1196752"/>
            <a:ext cx="7282056" cy="982257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" sz="24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USO DE LA CANTINA.</a:t>
            </a:r>
            <a:endParaRPr lang="es-ES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400" dirty="0">
                <a:highlight>
                  <a:srgbClr val="FFFFFF"/>
                </a:highlight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En principio no habrá servicio de cantina. </a:t>
            </a:r>
            <a:endParaRPr lang="es-ES" sz="20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67C5FB8-49E5-FA4B-A126-3E3133077974}"/>
              </a:ext>
            </a:extLst>
          </p:cNvPr>
          <p:cNvSpPr/>
          <p:nvPr/>
        </p:nvSpPr>
        <p:spPr>
          <a:xfrm>
            <a:off x="1368202" y="2395033"/>
            <a:ext cx="7317502" cy="4109266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4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CONSERJERÍA:</a:t>
            </a:r>
            <a:endParaRPr lang="es-ES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4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Queda terminantemente prohibido acceder al interior de la conserjería a todo el personal del centro, salvo a las ordenanzas o personal autorizado.</a:t>
            </a:r>
            <a:endParaRPr lang="es-ES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4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Queda terminantemente prohibido que las familias utilicen la conserjería para traer los trabajos, desayuno, libros …etc. olvidados por los alumnos, a lo largo de la jornada escolar.</a:t>
            </a:r>
            <a:endParaRPr lang="es-ES" sz="20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15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498080" cy="792088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Plan de contingencia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554B165-1713-8D49-B0A2-FE7C97077CB3}"/>
              </a:ext>
            </a:extLst>
          </p:cNvPr>
          <p:cNvSpPr/>
          <p:nvPr/>
        </p:nvSpPr>
        <p:spPr>
          <a:xfrm>
            <a:off x="1331640" y="1052736"/>
            <a:ext cx="7210048" cy="275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4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FOTOCOPIAS: </a:t>
            </a:r>
            <a:endParaRPr lang="es-ES" sz="2000" b="1" dirty="0">
              <a:latin typeface="Century Gothic" panose="020B0502020202020204" pitchFamily="34" charset="0"/>
              <a:ea typeface="Century Gothic" panose="020B0502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4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Preferiblemente, el material didáctico lo facilitará el profesor al alumno a través de </a:t>
            </a:r>
            <a:r>
              <a:rPr lang="es-ES" sz="2400" dirty="0" err="1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Classroom</a:t>
            </a:r>
            <a:r>
              <a:rPr lang="es-ES" sz="24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o correo electrónico del centro y será el alumno quien se encargue de imprimirlo.</a:t>
            </a:r>
            <a:endParaRPr lang="es-ES" sz="20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8F30434-D58A-9B46-BA45-1E3A00B8F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3810863"/>
            <a:ext cx="3238500" cy="2514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5845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498080" cy="792088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Plan de contingencia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BB5C21E-92A4-934F-A2DE-E1B2E878DB84}"/>
              </a:ext>
            </a:extLst>
          </p:cNvPr>
          <p:cNvSpPr/>
          <p:nvPr/>
        </p:nvSpPr>
        <p:spPr>
          <a:xfrm>
            <a:off x="1367136" y="1196752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1.6. Organización de la entrada de las familias al centro</a:t>
            </a:r>
            <a:r>
              <a:rPr lang="es-ES" sz="2000" dirty="0"/>
              <a:t>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CB2B354-3D88-E941-BCE9-6D7768E808EF}"/>
              </a:ext>
            </a:extLst>
          </p:cNvPr>
          <p:cNvSpPr/>
          <p:nvPr/>
        </p:nvSpPr>
        <p:spPr>
          <a:xfrm>
            <a:off x="1367136" y="1812886"/>
            <a:ext cx="7318568" cy="3878434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400" dirty="0">
                <a:highlight>
                  <a:srgbClr val="FFFFFF"/>
                </a:highlight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- Como </a:t>
            </a:r>
            <a:r>
              <a:rPr lang="es-ES" sz="24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norma general sólo accederán al centro aquellas personas autorizadas. </a:t>
            </a:r>
            <a:endParaRPr lang="es-ES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4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- Los familiares que vienen a recoger a los alumnos durante la jornada, esperarán fuera del edificio.</a:t>
            </a:r>
            <a:endParaRPr lang="es-ES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4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- Para el resto de informaciones y comunicaciones de las familias con el centro y viceversa, se intentará, siempre que sea posible, hacerlas de forma no presencial.</a:t>
            </a:r>
            <a:endParaRPr lang="es-ES" sz="20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70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498080" cy="792088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Plan de contingencia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68F40A8-552C-7A4C-817E-B57C720A5C5E}"/>
              </a:ext>
            </a:extLst>
          </p:cNvPr>
          <p:cNvSpPr/>
          <p:nvPr/>
        </p:nvSpPr>
        <p:spPr>
          <a:xfrm>
            <a:off x="1187624" y="2979002"/>
            <a:ext cx="40655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1.8. Gestión de la Convivencia</a:t>
            </a:r>
            <a:r>
              <a:rPr lang="es-ES" sz="2000" dirty="0"/>
              <a:t>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A1FA25F-82D4-7649-BED1-0AA59B78FDD8}"/>
              </a:ext>
            </a:extLst>
          </p:cNvPr>
          <p:cNvSpPr/>
          <p:nvPr/>
        </p:nvSpPr>
        <p:spPr>
          <a:xfrm>
            <a:off x="1187624" y="980728"/>
            <a:ext cx="42306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1.7. Organización del transporte</a:t>
            </a:r>
            <a:r>
              <a:rPr lang="es-ES" sz="2000" dirty="0"/>
              <a:t>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EFED8F9-3E42-3043-823D-CC001F7B9897}"/>
              </a:ext>
            </a:extLst>
          </p:cNvPr>
          <p:cNvSpPr/>
          <p:nvPr/>
        </p:nvSpPr>
        <p:spPr>
          <a:xfrm>
            <a:off x="1187624" y="1518008"/>
            <a:ext cx="7498080" cy="1123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En el caso del transporte escolar colectivo, será de aplicación la normativa vigente respecto a medidas preventivas frente a la COVID-19</a:t>
            </a:r>
            <a:endParaRPr lang="es-ES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A7CBCA2-D404-AD4A-8C4B-41B60773ADD4}"/>
              </a:ext>
            </a:extLst>
          </p:cNvPr>
          <p:cNvSpPr/>
          <p:nvPr/>
        </p:nvSpPr>
        <p:spPr>
          <a:xfrm>
            <a:off x="1187624" y="3573016"/>
            <a:ext cx="7498080" cy="1123769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000" b="1" dirty="0">
                <a:highlight>
                  <a:srgbClr val="FFFFFF"/>
                </a:highlight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RETRASOS: </a:t>
            </a:r>
            <a:r>
              <a:rPr lang="es-ES" sz="2000" dirty="0">
                <a:highlight>
                  <a:srgbClr val="FFFFFF"/>
                </a:highlight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Si algún alumno llega tarde a primera hora entrará al aula con el consiguiente retraso marcado el programa Papas 2.0.</a:t>
            </a:r>
            <a:endParaRPr lang="es-ES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E302834-454F-D643-A248-5ABA25D8C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269" y="4873377"/>
            <a:ext cx="2963731" cy="197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7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498080" cy="792088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Plan de contingencia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77EE531-FEC7-4346-8194-279FD70BD034}"/>
              </a:ext>
            </a:extLst>
          </p:cNvPr>
          <p:cNvSpPr/>
          <p:nvPr/>
        </p:nvSpPr>
        <p:spPr>
          <a:xfrm>
            <a:off x="1187624" y="1196752"/>
            <a:ext cx="51331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i="1" dirty="0">
                <a:latin typeface="Century Gothic" panose="020B0502020202020204" pitchFamily="34" charset="0"/>
                <a:ea typeface="Calibri" panose="020F0502020204030204" pitchFamily="34" charset="0"/>
              </a:rPr>
              <a:t>2. MEDIDAS DE PREVENCIÓN PERSONAL:</a:t>
            </a:r>
            <a:r>
              <a:rPr lang="es-ES" sz="2000" b="1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558CF65-0EED-094A-9523-3BE8C7E9265A}"/>
              </a:ext>
            </a:extLst>
          </p:cNvPr>
          <p:cNvSpPr/>
          <p:nvPr/>
        </p:nvSpPr>
        <p:spPr>
          <a:xfrm>
            <a:off x="1187624" y="1812886"/>
            <a:ext cx="7498080" cy="2970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s-ES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HIGIENE DE MANOS: </a:t>
            </a:r>
            <a:endParaRPr lang="es-ES" sz="2000" dirty="0">
              <a:latin typeface="Century Gothic" panose="020B0502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En todos los baños habrá jabón y cartelería indicando la importancia de una limpieza de manos frecuente y meticulosa. Los baños permanecerán abiertos, con la puerta cerrada, el profesor gestionará la asistencia a los mismos. Los alumnos que salgan al baño sin permiso tendrán una amonestación. </a:t>
            </a:r>
            <a:r>
              <a:rPr lang="es-ES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Está totalmente prohibido ir al baño entre clases.</a:t>
            </a:r>
            <a:endParaRPr lang="es-ES" sz="2000" dirty="0">
              <a:effectLst/>
              <a:latin typeface="Century Gothic" panose="020B0502020202020204" pitchFamily="34" charset="0"/>
              <a:ea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8CA06AA-9E32-1C40-A708-26E24CE98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4606892"/>
            <a:ext cx="2704852" cy="223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3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498080" cy="792088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Plan de contingencia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490C9F3-F3AE-F54A-8040-7A5B917008F6}"/>
              </a:ext>
            </a:extLst>
          </p:cNvPr>
          <p:cNvSpPr/>
          <p:nvPr/>
        </p:nvSpPr>
        <p:spPr>
          <a:xfrm>
            <a:off x="1367644" y="1340768"/>
            <a:ext cx="7138040" cy="3452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4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Los alumnos </a:t>
            </a:r>
            <a:r>
              <a:rPr lang="es-ES" sz="24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obligatoriamente </a:t>
            </a:r>
            <a:r>
              <a:rPr lang="es-ES" sz="24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deberán </a:t>
            </a:r>
            <a:r>
              <a:rPr lang="es-ES" sz="2400" u="sng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traer al centro un botecito de gel </a:t>
            </a:r>
            <a:r>
              <a:rPr lang="es-ES" sz="2400" u="sng" dirty="0" err="1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hidroalcohólico</a:t>
            </a:r>
            <a:r>
              <a:rPr lang="es-ES" sz="2400" u="sng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s-ES" sz="24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para su uso personal. </a:t>
            </a:r>
            <a:endParaRPr lang="es-ES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4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Al inicio de cada sesión, es </a:t>
            </a:r>
            <a:r>
              <a:rPr lang="es-ES" sz="2400" b="1" u="sng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obligatorio que el alumno se lave las manos</a:t>
            </a:r>
            <a:r>
              <a:rPr lang="es-ES" sz="2400" u="sng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s-ES" sz="24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con su botellita de gel </a:t>
            </a:r>
            <a:r>
              <a:rPr lang="es-ES" sz="2400" dirty="0" err="1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hidroalcohólico</a:t>
            </a:r>
            <a:r>
              <a:rPr lang="es-ES" sz="24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. El profesor será el encargado de controlar que se realice esta limpieza</a:t>
            </a:r>
            <a:r>
              <a:rPr lang="es-ES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. </a:t>
            </a:r>
            <a:endParaRPr lang="es-ES" sz="16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96C406F-DD63-B64F-B8EE-70DB92A6B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4509120"/>
            <a:ext cx="2205492" cy="210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0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498080" cy="792088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Plan de contingencia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CDDD397-5837-C14F-BF52-A441BB33919A}"/>
              </a:ext>
            </a:extLst>
          </p:cNvPr>
          <p:cNvSpPr/>
          <p:nvPr/>
        </p:nvSpPr>
        <p:spPr>
          <a:xfrm>
            <a:off x="1187624" y="1196752"/>
            <a:ext cx="7498080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CONDUCTAS ADECUADAS PARA LA PROTECCIÓN PERSONAL Y COLECTIVA</a:t>
            </a:r>
            <a:endParaRPr lang="es-ES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20B70C9-79B4-7D4E-8FD4-CCD4DDF09A4D}"/>
              </a:ext>
            </a:extLst>
          </p:cNvPr>
          <p:cNvSpPr/>
          <p:nvPr/>
        </p:nvSpPr>
        <p:spPr>
          <a:xfrm>
            <a:off x="1187624" y="1997762"/>
            <a:ext cx="770485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latin typeface="Century Gothic" panose="020B0502020202020204" pitchFamily="34" charset="0"/>
              </a:rPr>
              <a:t>Al inicio del curso y a lo largo del mismo se trabajará en las tutorías las diferentes medidas de protección personal y colectiva.</a:t>
            </a:r>
          </a:p>
          <a:p>
            <a:endParaRPr lang="es-ES" sz="2000" dirty="0">
              <a:latin typeface="Century Gothic" panose="020B0502020202020204" pitchFamily="34" charset="0"/>
            </a:endParaRPr>
          </a:p>
          <a:p>
            <a:r>
              <a:rPr lang="es-ES" sz="2000" dirty="0">
                <a:latin typeface="Century Gothic" panose="020B0502020202020204" pitchFamily="34" charset="0"/>
              </a:rPr>
              <a:t>En todas las clases y zonas comunes habrá papeleras con tapa y pedal para desechar los pañuelos de papel.</a:t>
            </a:r>
          </a:p>
          <a:p>
            <a:endParaRPr lang="es-ES" sz="2000" dirty="0">
              <a:latin typeface="Century Gothic" panose="020B0502020202020204" pitchFamily="34" charset="0"/>
            </a:endParaRPr>
          </a:p>
          <a:p>
            <a:r>
              <a:rPr lang="es-ES" sz="2000" dirty="0">
                <a:latin typeface="Century Gothic" panose="020B0502020202020204" pitchFamily="34" charset="0"/>
              </a:rPr>
              <a:t>Es obligatorio respetar los aforos indicados en la puerta de cada espacio.  </a:t>
            </a:r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DF54C5E-FCD9-A74F-BB41-0C5703792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4797152"/>
            <a:ext cx="2334325" cy="20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5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5608" y="142860"/>
            <a:ext cx="7498080" cy="1143000"/>
          </a:xfrm>
        </p:spPr>
        <p:txBody>
          <a:bodyPr/>
          <a:lstStyle/>
          <a:p>
            <a:pPr algn="ctr"/>
            <a:r>
              <a:rPr lang="es-ES" u="sng" dirty="0"/>
              <a:t>Tutor 1º C</a:t>
            </a:r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1285852" y="2571744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3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d</a:t>
            </a:r>
            <a:r>
              <a:rPr kumimoji="0" lang="es-ES" sz="43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aniel@melchordemacanaz.es</a:t>
            </a:r>
            <a:endParaRPr kumimoji="0" lang="es-ES" sz="43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1 Título">
            <a:extLst>
              <a:ext uri="{FF2B5EF4-FFF2-40B4-BE49-F238E27FC236}">
                <a16:creationId xmlns:a16="http://schemas.microsoft.com/office/drawing/2014/main" id="{F7E03D8B-590C-BC4C-8213-1294481F47D7}"/>
              </a:ext>
            </a:extLst>
          </p:cNvPr>
          <p:cNvSpPr txBox="1">
            <a:spLocks/>
          </p:cNvSpPr>
          <p:nvPr/>
        </p:nvSpPr>
        <p:spPr>
          <a:xfrm>
            <a:off x="1281288" y="1300146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3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Daniel Hernández</a:t>
            </a:r>
            <a:endParaRPr kumimoji="0" lang="es-ES" sz="43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772248B-9638-2441-B3CB-9799FCCA3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398" y="4149080"/>
            <a:ext cx="3746500" cy="21717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498080" cy="792088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Plan de contingencia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BEC8AF5-1B04-F949-955B-683E5DFC99CA}"/>
              </a:ext>
            </a:extLst>
          </p:cNvPr>
          <p:cNvSpPr/>
          <p:nvPr/>
        </p:nvSpPr>
        <p:spPr>
          <a:xfrm>
            <a:off x="1543603" y="1196752"/>
            <a:ext cx="33890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u="sng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Utilización de mascarillas</a:t>
            </a:r>
            <a:r>
              <a:rPr lang="es-ES" sz="2000" u="sng"/>
              <a:t> </a:t>
            </a:r>
            <a:endParaRPr lang="es-ES" sz="2000" u="sng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8513A23-6D9D-F448-AA0C-80B9804BD82E}"/>
              </a:ext>
            </a:extLst>
          </p:cNvPr>
          <p:cNvSpPr/>
          <p:nvPr/>
        </p:nvSpPr>
        <p:spPr>
          <a:xfrm>
            <a:off x="1361621" y="1812886"/>
            <a:ext cx="7142101" cy="2539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Actualmente, el uso de mascarillas es obligatoria en todo momento y para toda persona que acceda al centro.</a:t>
            </a:r>
            <a:endParaRPr lang="es-ES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La JCCM dotará a los centros de dos mascarillas reutilizables (sobre 50 lavados). Se recomienda a los alumnos que identifiquen sus mascarillas y que sean estas las que utilicen en el centro.</a:t>
            </a:r>
            <a:endParaRPr lang="es-ES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36A9F64-32C6-A84E-8BB7-59E622486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4409805"/>
            <a:ext cx="2203530" cy="220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1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498080" cy="792088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Plan de contingencia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1E707-A6A7-3841-AFA3-6BA2E6C308D8}"/>
              </a:ext>
            </a:extLst>
          </p:cNvPr>
          <p:cNvSpPr/>
          <p:nvPr/>
        </p:nvSpPr>
        <p:spPr>
          <a:xfrm>
            <a:off x="1331640" y="1196752"/>
            <a:ext cx="72100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Organización y control de los objetos en los centros</a:t>
            </a:r>
            <a:r>
              <a:rPr lang="es-ES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.</a:t>
            </a:r>
            <a:r>
              <a:rPr lang="es-ES" dirty="0"/>
              <a:t>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01EAFCC-CFA4-664D-8F9E-67D14CAFA549}"/>
              </a:ext>
            </a:extLst>
          </p:cNvPr>
          <p:cNvSpPr/>
          <p:nvPr/>
        </p:nvSpPr>
        <p:spPr>
          <a:xfrm>
            <a:off x="1351582" y="1812886"/>
            <a:ext cx="7334122" cy="1939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Con carácter general se MINIMIZARÁ en la medida de lo posible EL USO DE OBJETOS COMPARTIDOS.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ES" sz="1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Los usuarios llevarán a cabo la pauta de higiene de manos y limpieza del material, antes y después de la utilización de los equipos compartidos.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E1C47B7-398D-394E-B4EB-18687D21E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643" y="3968672"/>
            <a:ext cx="2844800" cy="2273300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D872D04-51E8-4245-B5F6-DBB564034FC4}"/>
              </a:ext>
            </a:extLst>
          </p:cNvPr>
          <p:cNvCxnSpPr/>
          <p:nvPr/>
        </p:nvCxnSpPr>
        <p:spPr>
          <a:xfrm>
            <a:off x="4788024" y="3968672"/>
            <a:ext cx="3384376" cy="2556672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C68044E9-F132-374B-A7D9-17E8AB00076B}"/>
              </a:ext>
            </a:extLst>
          </p:cNvPr>
          <p:cNvCxnSpPr>
            <a:cxnSpLocks/>
          </p:cNvCxnSpPr>
          <p:nvPr/>
        </p:nvCxnSpPr>
        <p:spPr>
          <a:xfrm flipH="1">
            <a:off x="4788024" y="3968672"/>
            <a:ext cx="3045133" cy="2556672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752114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498080" cy="792088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Plan de contingencia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1F8907B-B4F5-6244-9167-BFE93278E8D9}"/>
              </a:ext>
            </a:extLst>
          </p:cNvPr>
          <p:cNvSpPr/>
          <p:nvPr/>
        </p:nvSpPr>
        <p:spPr>
          <a:xfrm>
            <a:off x="683568" y="1124744"/>
            <a:ext cx="7200800" cy="423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8640" marR="548640">
              <a:lnSpc>
                <a:spcPct val="115000"/>
              </a:lnSpc>
              <a:spcBef>
                <a:spcPts val="1800"/>
              </a:spcBef>
              <a:spcAft>
                <a:spcPts val="1800"/>
              </a:spcAft>
            </a:pP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</a:rPr>
              <a:t>3. LIMPIEZA Y VENTILACIÓN DEL CENTRO: </a:t>
            </a:r>
            <a:endParaRPr lang="es-ES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9E4F68B-080F-E645-8EE2-2AFF0437BF03}"/>
              </a:ext>
            </a:extLst>
          </p:cNvPr>
          <p:cNvSpPr/>
          <p:nvPr/>
        </p:nvSpPr>
        <p:spPr>
          <a:xfrm>
            <a:off x="1187624" y="1803779"/>
            <a:ext cx="7632848" cy="2539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000" u="sng" dirty="0">
                <a:highlight>
                  <a:srgbClr val="FFFFFF"/>
                </a:highlight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Cada alumno del grupo tendrá su sitio fijo </a:t>
            </a:r>
            <a:r>
              <a:rPr lang="es-ES" sz="2000" dirty="0">
                <a:highlight>
                  <a:srgbClr val="FFFFFF"/>
                </a:highlight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durante el tiempo que estipule el equipo docente en todas las aulas que utilice y especialmente en el aula grupo </a:t>
            </a:r>
            <a:r>
              <a:rPr lang="es-ES" sz="2000" u="sng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y se encargará de su limpieza durante el periodo de clases</a:t>
            </a:r>
            <a:r>
              <a:rPr lang="es-ES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, si fuera necesario, para ello utilizara el dosificador de desinfectante y de gel habilitados para ello en cada una de las clases.</a:t>
            </a:r>
            <a:endParaRPr lang="es-ES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6CDA1DC-E48E-E643-AA98-6594CB1D6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347" y="4343320"/>
            <a:ext cx="3810000" cy="2133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5688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498080" cy="792088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Plan de contingencia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1F8907B-B4F5-6244-9167-BFE93278E8D9}"/>
              </a:ext>
            </a:extLst>
          </p:cNvPr>
          <p:cNvSpPr/>
          <p:nvPr/>
        </p:nvSpPr>
        <p:spPr>
          <a:xfrm>
            <a:off x="683568" y="1124744"/>
            <a:ext cx="7200800" cy="423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8640" marR="548640">
              <a:lnSpc>
                <a:spcPct val="115000"/>
              </a:lnSpc>
              <a:spcBef>
                <a:spcPts val="1800"/>
              </a:spcBef>
              <a:spcAft>
                <a:spcPts val="1800"/>
              </a:spcAft>
            </a:pPr>
            <a:r>
              <a:rPr lang="es-ES" sz="2000" b="1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VENTILACIÓN DE LAS INSTALACIONES</a:t>
            </a:r>
            <a:endParaRPr lang="es-ES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03B56A0-C90E-404F-ACD5-B72D3073FCBF}"/>
              </a:ext>
            </a:extLst>
          </p:cNvPr>
          <p:cNvSpPr/>
          <p:nvPr/>
        </p:nvSpPr>
        <p:spPr>
          <a:xfrm>
            <a:off x="1187624" y="1692274"/>
            <a:ext cx="7704856" cy="3247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000" u="sng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Los profesores controlarán que se realice la ventilación de las aulas entre clase y clase</a:t>
            </a:r>
            <a:r>
              <a:rPr lang="es-ES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, siendo el encargado de abrir la ventana el alumno más cercano a ésta, después procederá al lavado de manos. </a:t>
            </a:r>
            <a:r>
              <a:rPr lang="es-ES" sz="2000" u="sng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Cuando las condiciones meteorológicas y el edificio lo permitan, se mantendrán las ventanas abiertas el mayor tiempo posible</a:t>
            </a:r>
            <a:r>
              <a:rPr lang="es-ES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. Si no se pudiera mantener las ventanas abiertas se cerrarán al empezar la clase, siempre y cuando la clase se haya ventilado durante 5 minutos, y se abrirá antes de abandonarla. </a:t>
            </a:r>
            <a:endParaRPr lang="es-ES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33DC289-85CD-5A49-A1F3-3B792FDDD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800" y="5043612"/>
            <a:ext cx="2945904" cy="16497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409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498080" cy="792088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Plan de contingencia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16B0648-F9AC-5E4B-A739-4F0DCB5330DB}"/>
              </a:ext>
            </a:extLst>
          </p:cNvPr>
          <p:cNvSpPr/>
          <p:nvPr/>
        </p:nvSpPr>
        <p:spPr>
          <a:xfrm>
            <a:off x="1331640" y="1014644"/>
            <a:ext cx="7354064" cy="2693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000" b="1" dirty="0">
                <a:highlight>
                  <a:srgbClr val="FFFFFF"/>
                </a:highlight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Aulas de informática:</a:t>
            </a:r>
            <a:r>
              <a:rPr lang="es-ES" sz="2000" dirty="0">
                <a:highlight>
                  <a:srgbClr val="FFFFFF"/>
                </a:highlight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000" u="sng" dirty="0">
                <a:highlight>
                  <a:srgbClr val="FFFFFF"/>
                </a:highlight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Los alumnos limpiarán la superficie del teclado, del ratón y de la pantalla con</a:t>
            </a:r>
            <a:r>
              <a:rPr lang="es-ES" sz="2000" u="sng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gel desinfectante, antes y después de cada uso</a:t>
            </a:r>
            <a:r>
              <a:rPr lang="es-ES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, para lo que el aula dispondrá de varios dosificadores de gel desinfectante que controlará el profesor. El profesor controlará que se cumple este protocolo.</a:t>
            </a:r>
            <a:endParaRPr lang="es-ES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42370D1-0348-884B-8728-2AB200ED9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4005064"/>
            <a:ext cx="4547172" cy="23762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4245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498080" cy="792088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Plan de contingencia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ED10839-04E1-B74C-85A7-9FF8CE4E9BA7}"/>
              </a:ext>
            </a:extLst>
          </p:cNvPr>
          <p:cNvSpPr/>
          <p:nvPr/>
        </p:nvSpPr>
        <p:spPr>
          <a:xfrm>
            <a:off x="1403648" y="980728"/>
            <a:ext cx="7488832" cy="1831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Gestión de residuos.</a:t>
            </a:r>
            <a:endParaRPr lang="es-ES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Los pañuelos desechables que se utilizan para el secado de manos o para el cumplimiento de la “etiqueta respiratoria” serán desechados en papeleras protegidas con tapa y accionados por pedal.</a:t>
            </a:r>
            <a:endParaRPr lang="es-ES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C0462CC-1710-4A41-9E0A-7CEB86EA0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914" y="3140968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7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498080" cy="792088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Plan de contingencia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386B377-1ADA-0846-9467-31BF955DEDD9}"/>
              </a:ext>
            </a:extLst>
          </p:cNvPr>
          <p:cNvSpPr/>
          <p:nvPr/>
        </p:nvSpPr>
        <p:spPr>
          <a:xfrm>
            <a:off x="683568" y="1124744"/>
            <a:ext cx="7200800" cy="423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8640" marR="548640">
              <a:lnSpc>
                <a:spcPct val="115000"/>
              </a:lnSpc>
              <a:spcBef>
                <a:spcPts val="1800"/>
              </a:spcBef>
              <a:spcAft>
                <a:spcPts val="1800"/>
              </a:spcAft>
            </a:pP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</a:rPr>
              <a:t>4. GESTIÓN DE LOS CASOS.</a:t>
            </a:r>
            <a:endParaRPr lang="es-ES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A349CEA-5588-4445-9C92-A23368BE650B}"/>
              </a:ext>
            </a:extLst>
          </p:cNvPr>
          <p:cNvSpPr/>
          <p:nvPr/>
        </p:nvSpPr>
        <p:spPr>
          <a:xfrm>
            <a:off x="1187624" y="1692274"/>
            <a:ext cx="7704856" cy="2899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Los padres firmarán, al inicio del curso, una declaración responsable en la que </a:t>
            </a:r>
            <a:r>
              <a:rPr lang="es-ES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garanticen </a:t>
            </a:r>
            <a:r>
              <a:rPr lang="es-ES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mandar a sus hijos al centro sin ninguno de los síntomas propios de la COVID’19.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ES" dirty="0">
              <a:latin typeface="Century Gothic" panose="020B0502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s-ES" dirty="0">
                <a:latin typeface="Century Gothic" panose="020B0502020202020204" pitchFamily="34" charset="0"/>
              </a:rPr>
              <a:t>Obligatoriedad de tomar la temperatura a sus hijos antes de asistir al instituto. En el caso de presentar síntomas compatibles con la enfermedad, se informará al centro educativo, además de al centro de salud de referencia.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ES" sz="16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6D1B0FB-F85B-CB4B-A0F1-42A607897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752" y="4437112"/>
            <a:ext cx="3784600" cy="21463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461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498080" cy="792088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Plan de contingencia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026148B-F659-8241-BA58-7A5308B664F8}"/>
              </a:ext>
            </a:extLst>
          </p:cNvPr>
          <p:cNvSpPr/>
          <p:nvPr/>
        </p:nvSpPr>
        <p:spPr>
          <a:xfrm>
            <a:off x="1403648" y="1124744"/>
            <a:ext cx="7282056" cy="3601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Los profesores, el equipo directivo, el equipo COVID o resto del personal que trabaja en el Centro podrán hacer tomas de fiebre a todos aquellos alumnos, profesores y resto de personal no docente, que, según su criterio, observen que puedan presentar un estado enfermizo.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ES" sz="2000" dirty="0"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Al tiempo, como medida de supervisión y control, ante sospechas, se podrán hacer tomas  aleatorias de temperatura en el Centro.</a:t>
            </a:r>
            <a:endParaRPr lang="es-ES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25D7522-BC89-0940-BBB6-AF2EA55B3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7012" y="4726115"/>
            <a:ext cx="3309663" cy="185341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4238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498080" cy="792088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Plan de contingencia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7B9355E-72C0-CC45-9F16-0B1605A34892}"/>
              </a:ext>
            </a:extLst>
          </p:cNvPr>
          <p:cNvSpPr/>
          <p:nvPr/>
        </p:nvSpPr>
        <p:spPr>
          <a:xfrm>
            <a:off x="1331640" y="1000124"/>
            <a:ext cx="7056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u="sng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Localización y actuación ante la aparición de casos</a:t>
            </a:r>
            <a:r>
              <a:rPr lang="es-ES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.</a:t>
            </a:r>
            <a:r>
              <a:rPr lang="es-ES" sz="2000" dirty="0"/>
              <a:t>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DFC1D94-859C-2D48-A448-6A483435ECCD}"/>
              </a:ext>
            </a:extLst>
          </p:cNvPr>
          <p:cNvSpPr/>
          <p:nvPr/>
        </p:nvSpPr>
        <p:spPr>
          <a:xfrm>
            <a:off x="1339340" y="1556792"/>
            <a:ext cx="7346363" cy="1976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SALA DE AISLAMIENTO:</a:t>
            </a:r>
            <a:r>
              <a:rPr lang="es-ES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Se habilitará el despacho de la AMPA para aislar los posibles casos de infección y si fuese necesario se trasladará a un espacio al aire libre. El alumno/s estarán acompañados en todo momento de un miembro del equipo COVID del centro, o en su defecto de otra persona responsable.</a:t>
            </a:r>
            <a:endParaRPr lang="es-ES" sz="16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37B10E6-3582-524A-A47A-29B3DF7E2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032" y="3861048"/>
            <a:ext cx="3810000" cy="2133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9639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498080" cy="792088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Plan de contingencia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7B9355E-72C0-CC45-9F16-0B1605A34892}"/>
              </a:ext>
            </a:extLst>
          </p:cNvPr>
          <p:cNvSpPr/>
          <p:nvPr/>
        </p:nvSpPr>
        <p:spPr>
          <a:xfrm>
            <a:off x="1331640" y="1000124"/>
            <a:ext cx="7056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u="sng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Localización y actuación ante la aparición de casos</a:t>
            </a:r>
            <a:r>
              <a:rPr lang="es-ES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.</a:t>
            </a:r>
            <a:r>
              <a:rPr lang="es-ES" sz="2000" dirty="0"/>
              <a:t>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F5091BD-D69F-5D47-8C0F-4BB80D6407A6}"/>
              </a:ext>
            </a:extLst>
          </p:cNvPr>
          <p:cNvSpPr/>
          <p:nvPr/>
        </p:nvSpPr>
        <p:spPr>
          <a:xfrm>
            <a:off x="1339341" y="1556792"/>
            <a:ext cx="7346363" cy="3498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En el caso de que el posible </a:t>
            </a:r>
            <a:r>
              <a:rPr lang="es-ES" u="sng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infectado sea un alumno</a:t>
            </a:r>
            <a:r>
              <a:rPr lang="es-ES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, el </a:t>
            </a:r>
            <a:r>
              <a:rPr lang="es-ES" u="sng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responsable del equipo COVID avisará a la familia</a:t>
            </a:r>
            <a:r>
              <a:rPr lang="es-ES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del enfermo para informar de esta situación y que vengan a recoger a su hijo, o en su defecto la persona que esté autorizada por parte de la familia para hacerlo.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ES" sz="1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u="sng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En el caso de brote </a:t>
            </a:r>
            <a:r>
              <a:rPr lang="es-ES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en el centro educativo, </a:t>
            </a:r>
            <a:r>
              <a:rPr lang="es-ES" u="sng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se seguirá en Protocolo de Actuación que se establezca desde la autoridad sanitaria competente.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ES" sz="1600" u="sng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En casos graves se llamará directamente al 112.</a:t>
            </a:r>
            <a:endParaRPr lang="es-ES" sz="16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DEE9530-004C-054C-9784-F54A1FB7C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4581128"/>
            <a:ext cx="1585308" cy="158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8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02400" y="260648"/>
            <a:ext cx="8106104" cy="1143000"/>
          </a:xfrm>
        </p:spPr>
        <p:txBody>
          <a:bodyPr>
            <a:normAutofit fontScale="90000"/>
          </a:bodyPr>
          <a:lstStyle/>
          <a:p>
            <a:r>
              <a:rPr lang="es-ES" dirty="0"/>
              <a:t>- Revisar optativas y alumnos bilingües</a:t>
            </a:r>
            <a:br>
              <a:rPr lang="es-ES" dirty="0"/>
            </a:br>
            <a:r>
              <a:rPr lang="es-ES" dirty="0"/>
              <a:t>- Consultar Internet, </a:t>
            </a:r>
            <a:r>
              <a:rPr lang="es-ES" dirty="0" err="1"/>
              <a:t>Portátiles,Tablet</a:t>
            </a:r>
            <a:r>
              <a:rPr lang="es-ES" dirty="0"/>
              <a:t>,..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C718ECF-B975-3947-9165-6C37DD1FDC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822" y="1556792"/>
            <a:ext cx="5656338" cy="37444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DFEB9278-CC9B-3946-B604-DC873C9B3552}"/>
              </a:ext>
            </a:extLst>
          </p:cNvPr>
          <p:cNvSpPr/>
          <p:nvPr/>
        </p:nvSpPr>
        <p:spPr>
          <a:xfrm>
            <a:off x="1259632" y="5517232"/>
            <a:ext cx="7704856" cy="115212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/>
              <a:t>Si se detecta un error, el padre/madre o tutor del alumno enviará un mensaje tipo EXPONE/SOLICITA a través de Papás 2.0 dirigido a CARGOS DIRECTIVOS DEL CENTRO.</a:t>
            </a:r>
          </a:p>
        </p:txBody>
      </p:sp>
    </p:spTree>
    <p:extLst>
      <p:ext uri="{BB962C8B-B14F-4D97-AF65-F5344CB8AC3E}">
        <p14:creationId xmlns:p14="http://schemas.microsoft.com/office/powerpoint/2010/main" val="38722042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498080" cy="792088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Plan de contingencia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01E0A6A-1B3A-7F44-B151-A6251D4FE474}"/>
              </a:ext>
            </a:extLst>
          </p:cNvPr>
          <p:cNvSpPr/>
          <p:nvPr/>
        </p:nvSpPr>
        <p:spPr>
          <a:xfrm>
            <a:off x="1196872" y="1566795"/>
            <a:ext cx="7488832" cy="1477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000" b="1" u="sng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Equipo COVID:(...) </a:t>
            </a:r>
            <a:r>
              <a:rPr lang="es-ES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Se creará un Equipo </a:t>
            </a:r>
            <a:r>
              <a:rPr lang="es-ES" sz="2000" dirty="0" err="1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Covid</a:t>
            </a:r>
            <a:r>
              <a:rPr lang="es-ES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formado por los responsables del ED, responsable de RRLL y de formación del Centro, 1 representante de las familias, 1 representante de los alumnos y 1 PAS. </a:t>
            </a:r>
            <a:endParaRPr lang="es-ES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5CB652E-9C03-CA44-BF7A-F22033964EEA}"/>
              </a:ext>
            </a:extLst>
          </p:cNvPr>
          <p:cNvSpPr/>
          <p:nvPr/>
        </p:nvSpPr>
        <p:spPr>
          <a:xfrm>
            <a:off x="1196872" y="3181521"/>
            <a:ext cx="7488832" cy="1831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000" b="1" u="sng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Comunicación</a:t>
            </a:r>
            <a:r>
              <a:rPr lang="es-ES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: </a:t>
            </a:r>
            <a:r>
              <a:rPr lang="es-ES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Todos los documentos que sea posible, se tramitarán de forma telemática a través de las aplicaciones que usualmente utilizamos en el centro (Papas2.0, formularios google, documentos compartidos, ...):</a:t>
            </a:r>
            <a:endParaRPr lang="es-ES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B80E4CB-ADBA-2640-B2BD-09A0932A4911}"/>
              </a:ext>
            </a:extLst>
          </p:cNvPr>
          <p:cNvSpPr/>
          <p:nvPr/>
        </p:nvSpPr>
        <p:spPr>
          <a:xfrm>
            <a:off x="1331640" y="1000124"/>
            <a:ext cx="7056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u="sng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5. Otras acciones</a:t>
            </a:r>
            <a:r>
              <a:rPr lang="es-ES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.</a:t>
            </a:r>
            <a:r>
              <a:rPr lang="es-ES" sz="2000" dirty="0"/>
              <a:t>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70FFE70-6DBC-4942-BF2E-7C82D5476D58}"/>
              </a:ext>
            </a:extLst>
          </p:cNvPr>
          <p:cNvSpPr/>
          <p:nvPr/>
        </p:nvSpPr>
        <p:spPr>
          <a:xfrm>
            <a:off x="1196872" y="5172152"/>
            <a:ext cx="7623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ACTIVIDADES DE CONCIENCIACIÓN EN TUTORÍAS</a:t>
            </a:r>
            <a:r>
              <a:rPr lang="es-ES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, se incluirá en nuestro Plan de Acción Tutorial charlas y actividades de concienciación</a:t>
            </a:r>
            <a:r>
              <a:rPr lang="es-E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8464516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498080" cy="792088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Plan de contingencia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F6EFD8D-FD14-FD47-AF4C-A977EE17E965}"/>
              </a:ext>
            </a:extLst>
          </p:cNvPr>
          <p:cNvSpPr/>
          <p:nvPr/>
        </p:nvSpPr>
        <p:spPr>
          <a:xfrm>
            <a:off x="1187624" y="980728"/>
            <a:ext cx="7498080" cy="390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</a:pPr>
            <a:r>
              <a:rPr lang="es-ES" b="1" u="sng" dirty="0">
                <a:solidFill>
                  <a:srgbClr val="2E75B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ESCENARIO 2: ADAPTACIÓN ANTE UNA SITUACIÓN DE CONTROL SANITARIO</a:t>
            </a:r>
            <a:endParaRPr lang="es-ES" b="1" dirty="0">
              <a:solidFill>
                <a:srgbClr val="434343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E770D2B-F02A-D84E-8713-E6C168CA1E67}"/>
              </a:ext>
            </a:extLst>
          </p:cNvPr>
          <p:cNvSpPr/>
          <p:nvPr/>
        </p:nvSpPr>
        <p:spPr>
          <a:xfrm>
            <a:off x="1187624" y="1377717"/>
            <a:ext cx="7781488" cy="5480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s-ES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1. Si se detectara algún positivo en un grupo concreto y la autoridad sanitaria dicta </a:t>
            </a:r>
            <a:r>
              <a:rPr lang="es-ES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el cierre transitorio de ese aula</a:t>
            </a:r>
            <a:r>
              <a:rPr lang="es-ES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(grupo), se impartirá docencia a ese grupo de forma telemática mediante </a:t>
            </a:r>
            <a:r>
              <a:rPr lang="es-ES" dirty="0" err="1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Classroom</a:t>
            </a:r>
            <a:r>
              <a:rPr lang="es-ES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y las herramientas de google (G Suite). Los alumnos seguirán el mismo horario establecido a principio de curso, pero reduciendo las horas dedicadas a las videoconferencias y distribuyendo de forma equitativa las horas de las mismas a lo largo de la semana.</a:t>
            </a:r>
            <a:r>
              <a:rPr lang="es-ES" dirty="0">
                <a:solidFill>
                  <a:srgbClr val="FF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s-ES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En caso de que haya existido contacto con alumnos de otros grupos y teniendo en cuenta las instrucciones de las autoridades sanitarias, estos alumnos también recibirán clase de manera no presencial.</a:t>
            </a:r>
            <a:endParaRPr lang="es-ES" sz="1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s-ES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2. Si el confinamiento </a:t>
            </a:r>
            <a:r>
              <a:rPr lang="es-ES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sólo fuese a un alumno o número reducido de alumnos del mismo grupo</a:t>
            </a:r>
            <a:r>
              <a:rPr lang="es-ES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, y siempre que las autoridades sanitarias lo estimen conveniente, se realizará un plan de trabajo individualizado al alumno/os confinados, mientras que el resto seguirán el escenario de </a:t>
            </a:r>
            <a:r>
              <a:rPr lang="es-ES" dirty="0" err="1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presencialidad</a:t>
            </a:r>
            <a:r>
              <a:rPr lang="es-ES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.</a:t>
            </a:r>
            <a:endParaRPr lang="es-ES" sz="1600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760505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498080" cy="792088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Plan de contingencia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2D5CA60-A327-4F40-87E6-89F2D2FE2FC3}"/>
              </a:ext>
            </a:extLst>
          </p:cNvPr>
          <p:cNvSpPr/>
          <p:nvPr/>
        </p:nvSpPr>
        <p:spPr>
          <a:xfrm>
            <a:off x="1187624" y="999759"/>
            <a:ext cx="7498080" cy="2185406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es-ES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El Centro se compromete, al inicio del curso, a hacer actividades de formación para los alumnos y sus familias, trabajando en las aplicaciones, plataformas y herramientas a usar durante el curso, como Papás 2.0 para las familias y entorno Google para los alumnos (aulas virtuales de </a:t>
            </a:r>
            <a:r>
              <a:rPr lang="es-ES" sz="2000" dirty="0" err="1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Classroom</a:t>
            </a:r>
            <a:r>
              <a:rPr lang="es-ES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y Gmail)</a:t>
            </a:r>
            <a:r>
              <a:rPr lang="es-ES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.</a:t>
            </a:r>
            <a:endParaRPr lang="es-ES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1BDB26F-3422-FF46-98C8-F9AFFF7928C2}"/>
              </a:ext>
            </a:extLst>
          </p:cNvPr>
          <p:cNvSpPr/>
          <p:nvPr/>
        </p:nvSpPr>
        <p:spPr>
          <a:xfrm>
            <a:off x="1187624" y="3356992"/>
            <a:ext cx="7498080" cy="2539541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Tal y como se establece en la normativa, para la enseñanza semipresencial o no presencial nuestro centro entregará, en régimen de préstamo, los dispositivos tecnológicos de los que se disponen,(...) para alumnado beneficiario de las ayudas de uso de libros de texto del 100% que no disponga de este dispositivo tecnológico.</a:t>
            </a:r>
            <a:endParaRPr lang="es-ES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498080" cy="792088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Plan de contingencia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35866D2-2C04-074F-A73F-298A6564274C}"/>
              </a:ext>
            </a:extLst>
          </p:cNvPr>
          <p:cNvSpPr/>
          <p:nvPr/>
        </p:nvSpPr>
        <p:spPr>
          <a:xfrm>
            <a:off x="1403648" y="1124744"/>
            <a:ext cx="7488832" cy="3015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</a:pPr>
            <a:r>
              <a:rPr lang="es-ES" sz="2400" b="1" u="sng" dirty="0">
                <a:solidFill>
                  <a:srgbClr val="2E75B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ESCENARIO 3: NO PRESENCIALIDAD.</a:t>
            </a:r>
            <a:endParaRPr lang="es-ES" sz="2400" b="1" dirty="0">
              <a:solidFill>
                <a:srgbClr val="434343"/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Ante este escenario, deberá implantarse un sistema de educación no presencial de acuerdo con lo que a tal efecto se haya recogido en las programaciones didácticas</a:t>
            </a:r>
            <a:r>
              <a:rPr lang="es-ES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.</a:t>
            </a:r>
            <a:endParaRPr lang="es-ES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 </a:t>
            </a:r>
            <a:endParaRPr lang="es-ES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Se estará a lo establecido en el apartado del escenario 2, sobre “cierre transitorio del aula” y sus medios y recursos. </a:t>
            </a:r>
            <a:endParaRPr lang="es-ES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0353074-C2E2-0C4D-AD21-E52963DFC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664" y="4315602"/>
            <a:ext cx="3810000" cy="2133600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32727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5608" y="-71462"/>
            <a:ext cx="7498080" cy="1143000"/>
          </a:xfrm>
        </p:spPr>
        <p:txBody>
          <a:bodyPr/>
          <a:lstStyle/>
          <a:p>
            <a:pPr algn="ctr"/>
            <a:r>
              <a:rPr lang="es-ES" dirty="0"/>
              <a:t>Calendario del curso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C384043-B4D7-B64F-B48C-3FA0E1059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72" y="908720"/>
            <a:ext cx="8316416" cy="57455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67578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57290" y="428604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Tenemos que colgar en la clase un </a:t>
            </a:r>
            <a:br>
              <a:rPr lang="es-ES" dirty="0"/>
            </a:br>
            <a:r>
              <a:rPr lang="es-ES" dirty="0"/>
              <a:t>calendario de exámenes</a:t>
            </a: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2071678"/>
            <a:ext cx="5091140" cy="4319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5687" y="260648"/>
            <a:ext cx="7498080" cy="878908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Pizarra de Deberes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22CD091-F496-2245-B666-E523A3CB1A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7744" y="1340768"/>
            <a:ext cx="5406957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88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5687" y="260648"/>
            <a:ext cx="7498080" cy="878908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Carné por puntos – 1º y 2º ESO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0A2909C-D92B-B94E-B1B2-3667BE0DBEFC}"/>
              </a:ext>
            </a:extLst>
          </p:cNvPr>
          <p:cNvSpPr/>
          <p:nvPr/>
        </p:nvSpPr>
        <p:spPr>
          <a:xfrm>
            <a:off x="1225651" y="1700808"/>
            <a:ext cx="771815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ES" sz="2000" dirty="0">
                <a:latin typeface="Century Gothic" panose="020B0502020202020204" pitchFamily="34" charset="0"/>
              </a:rPr>
              <a:t>-  Los alumnos parten todos con 10 puntos, el objetivo es que mantengan estos 10 puntos a lo largo de todo el curso.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000" dirty="0">
                <a:latin typeface="Century Gothic" panose="020B0502020202020204" pitchFamily="34" charset="0"/>
              </a:rPr>
              <a:t>-  Si pierden TODOS los puntos, vuelven a empezar pero con 6 puntos.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000" dirty="0">
                <a:latin typeface="Century Gothic" panose="020B0502020202020204" pitchFamily="34" charset="0"/>
              </a:rPr>
              <a:t>-  Si pierden todos los puntos supone una sanción disciplinaria.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000" dirty="0">
                <a:latin typeface="Century Gothic" panose="020B0502020202020204" pitchFamily="34" charset="0"/>
              </a:rPr>
              <a:t>-  Para poder salir a una actividad extracurricular o complementaria es necesario tener un mínimo de 5 puntos. </a:t>
            </a:r>
            <a:endParaRPr lang="es-ES" sz="2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D7751E9-4E47-234E-91CE-525CD60D23C4}"/>
              </a:ext>
            </a:extLst>
          </p:cNvPr>
          <p:cNvSpPr/>
          <p:nvPr/>
        </p:nvSpPr>
        <p:spPr>
          <a:xfrm>
            <a:off x="1335687" y="113955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2000" b="1" u="sng" dirty="0">
                <a:latin typeface="Century Gothic" panose="020B0502020202020204" pitchFamily="34" charset="0"/>
              </a:rPr>
              <a:t>Normas generales</a:t>
            </a:r>
            <a:endParaRPr lang="es-ES" sz="2000" b="1" u="sng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2003CDB-711D-1E46-B3EF-00B9B02AC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4416495"/>
            <a:ext cx="4905622" cy="21269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07645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5687" y="260648"/>
            <a:ext cx="7498080" cy="878908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Carné por puntos – 1º y 2º ESO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D7751E9-4E47-234E-91CE-525CD60D23C4}"/>
              </a:ext>
            </a:extLst>
          </p:cNvPr>
          <p:cNvSpPr/>
          <p:nvPr/>
        </p:nvSpPr>
        <p:spPr>
          <a:xfrm>
            <a:off x="1335686" y="1139556"/>
            <a:ext cx="69087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u="sng" dirty="0">
                <a:latin typeface="Century Gothic" panose="020B0502020202020204" pitchFamily="34" charset="0"/>
              </a:rPr>
              <a:t>¿Qué conductas ocasionan pérdidas de puntos?</a:t>
            </a:r>
            <a:endParaRPr lang="es-ES" sz="2000" b="1" u="sng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72D8F7F-668C-7543-9860-0C5F4F0CF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126" y="1700808"/>
            <a:ext cx="7531382" cy="453650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E94FA6E-8AB1-3747-BCE5-AC2130BA4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151" y="4333006"/>
            <a:ext cx="2403616" cy="205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20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5687" y="260648"/>
            <a:ext cx="7498080" cy="878908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Carné por puntos – 1º y 2º ESO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D7751E9-4E47-234E-91CE-525CD60D23C4}"/>
              </a:ext>
            </a:extLst>
          </p:cNvPr>
          <p:cNvSpPr/>
          <p:nvPr/>
        </p:nvSpPr>
        <p:spPr>
          <a:xfrm>
            <a:off x="1335686" y="1139556"/>
            <a:ext cx="69087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u="sng" dirty="0">
                <a:latin typeface="Century Gothic" panose="020B0502020202020204" pitchFamily="34" charset="0"/>
              </a:rPr>
              <a:t>¿Cómo se apuntan los puntos?</a:t>
            </a:r>
            <a:endParaRPr lang="es-ES" sz="2000" b="1" u="sng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515A71-B6CD-F148-93E4-F611B5D9E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686" y="1700808"/>
            <a:ext cx="7498081" cy="212247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C1F5E22-2D05-6D46-8B2F-60EE8A3FB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686" y="4833631"/>
            <a:ext cx="7498081" cy="88444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DB52C066-4BB1-004F-8B16-D88C5EBC5A64}"/>
              </a:ext>
            </a:extLst>
          </p:cNvPr>
          <p:cNvSpPr/>
          <p:nvPr/>
        </p:nvSpPr>
        <p:spPr>
          <a:xfrm>
            <a:off x="1361954" y="4168477"/>
            <a:ext cx="69087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u="sng" dirty="0">
                <a:latin typeface="Century Gothic" panose="020B0502020202020204" pitchFamily="34" charset="0"/>
              </a:rPr>
              <a:t>Papel del tutor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AE4F18F-09D9-3749-B041-EE113A860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5526254"/>
            <a:ext cx="2088232" cy="11694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DBFE572-F387-3846-AFE1-33186A7028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4957" y="3810075"/>
            <a:ext cx="1694605" cy="8910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28477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5608" y="-71462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Entrega de las mascarillas de JCCM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7FF4ED7-5C60-5042-99C0-225C049AB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268760"/>
            <a:ext cx="6457280" cy="363482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527D6B7-C413-B948-8DE6-CE54B2E0E2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4128" y="4077072"/>
            <a:ext cx="2857500" cy="20882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6399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5687" y="260648"/>
            <a:ext cx="7498080" cy="878908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Carné por puntos – 1º y 2º ESO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D7751E9-4E47-234E-91CE-525CD60D23C4}"/>
              </a:ext>
            </a:extLst>
          </p:cNvPr>
          <p:cNvSpPr/>
          <p:nvPr/>
        </p:nvSpPr>
        <p:spPr>
          <a:xfrm>
            <a:off x="1335686" y="1139556"/>
            <a:ext cx="69087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u="sng" dirty="0">
                <a:latin typeface="Century Gothic" panose="020B0502020202020204" pitchFamily="34" charset="0"/>
              </a:rPr>
              <a:t>¿Cómo recuperar puntos?</a:t>
            </a:r>
            <a:endParaRPr lang="es-ES" sz="2000" b="1" u="sng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BA8327B-BC43-584F-8C7B-BD7D134F7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367" y="1609591"/>
            <a:ext cx="7649564" cy="1617965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35797D93-EF6C-8D45-9E61-97926EA86D47}"/>
              </a:ext>
            </a:extLst>
          </p:cNvPr>
          <p:cNvSpPr/>
          <p:nvPr/>
        </p:nvSpPr>
        <p:spPr>
          <a:xfrm>
            <a:off x="1335686" y="3356992"/>
            <a:ext cx="7319657" cy="1754326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s-ES" sz="3600" dirty="0">
                <a:solidFill>
                  <a:srgbClr val="FF0000"/>
                </a:solidFill>
                <a:latin typeface="Cambria" panose="02040503050406030204" pitchFamily="18" charset="0"/>
              </a:rPr>
              <a:t>Al finalizar el curso se realizará un reconocimiento grupal al 1º de ESO que </a:t>
            </a:r>
            <a:r>
              <a:rPr lang="es-ES" sz="3600" dirty="0" err="1">
                <a:solidFill>
                  <a:srgbClr val="FF0000"/>
                </a:solidFill>
                <a:latin typeface="Cambria" panose="02040503050406030204" pitchFamily="18" charset="0"/>
              </a:rPr>
              <a:t>más</a:t>
            </a:r>
            <a:r>
              <a:rPr lang="es-ES" sz="3600" dirty="0">
                <a:solidFill>
                  <a:srgbClr val="FF0000"/>
                </a:solidFill>
                <a:latin typeface="Cambria" panose="02040503050406030204" pitchFamily="18" charset="0"/>
              </a:rPr>
              <a:t> puntos tenga. </a:t>
            </a:r>
            <a:endParaRPr lang="es-ES" sz="3600" dirty="0">
              <a:solidFill>
                <a:srgbClr val="FF0000"/>
              </a:solidFill>
              <a:effectLst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E65D199-2234-8A47-8AA6-02FEC4F58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4581128"/>
            <a:ext cx="2137420" cy="21374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70279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Plan de acción tutorial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428728" y="1214422"/>
            <a:ext cx="70723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s-ES" sz="3200" dirty="0"/>
              <a:t> Tenemos una hora específica para tutoría. Podéis hablar con el tutor en cualquier momento que lo necesitéis.</a:t>
            </a:r>
          </a:p>
          <a:p>
            <a:pPr>
              <a:buFontTx/>
              <a:buChar char="-"/>
            </a:pPr>
            <a:r>
              <a:rPr lang="es-ES" sz="3200" dirty="0"/>
              <a:t>Recopilaremos información sobre vuestros intereses.</a:t>
            </a:r>
          </a:p>
          <a:p>
            <a:pPr>
              <a:buFontTx/>
              <a:buChar char="-"/>
            </a:pPr>
            <a:r>
              <a:rPr lang="es-ES" sz="3200" dirty="0"/>
              <a:t> Trataréis distintas temáticas durante el curso. </a:t>
            </a:r>
          </a:p>
          <a:p>
            <a:r>
              <a:rPr lang="es-ES" sz="3200" dirty="0"/>
              <a:t>- Participaremos en el Plan de Reciclaje del Centro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/>
              <a:t>Normas de Convivencia (NCOF)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285852" y="1428736"/>
            <a:ext cx="735811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s-ES" sz="3000" dirty="0"/>
              <a:t> Prohibición de móviles en 1º y 2º ESO.  A partir de 3º ESO cuando lo necesiten en alguna materia.</a:t>
            </a:r>
          </a:p>
          <a:p>
            <a:pPr indent="-285750">
              <a:buFontTx/>
              <a:buChar char="-"/>
            </a:pPr>
            <a:r>
              <a:rPr lang="es-ES" sz="3000" dirty="0"/>
              <a:t>Los alumnos de cualquier nivel no podrán salir a última hora si falta algún profesor.</a:t>
            </a:r>
          </a:p>
          <a:p>
            <a:pPr indent="-285750">
              <a:buFontTx/>
              <a:buChar char="-"/>
            </a:pPr>
            <a:r>
              <a:rPr lang="es-ES" sz="3000" dirty="0"/>
              <a:t>Los alumnos que sean expulsados a la biblioteca tendrán una amonestación.</a:t>
            </a:r>
          </a:p>
          <a:p>
            <a:pPr>
              <a:buFontTx/>
              <a:buChar char="-"/>
            </a:pPr>
            <a:r>
              <a:rPr lang="es-ES" sz="3000" dirty="0"/>
              <a:t>Respeto a todos los miembros de la comunidad escolar, al mobiliario y material </a:t>
            </a:r>
          </a:p>
          <a:p>
            <a:r>
              <a:rPr lang="es-ES" sz="3000" dirty="0"/>
              <a:t>- Cumplir con la puntualidad.</a:t>
            </a:r>
          </a:p>
          <a:p>
            <a:pPr>
              <a:buFontTx/>
              <a:buChar char="-"/>
            </a:pPr>
            <a:r>
              <a:rPr lang="es-ES" sz="3000" dirty="0"/>
              <a:t> Control y justificación de faltas de asistencia</a:t>
            </a:r>
          </a:p>
        </p:txBody>
      </p:sp>
    </p:spTree>
  </p:cSld>
  <p:clrMapOvr>
    <a:masterClrMapping/>
  </p:clrMapOvr>
  <p:transition spd="slow">
    <p:cover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Faltas de asistencia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285852" y="1428736"/>
            <a:ext cx="735811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s-ES" sz="3000" dirty="0"/>
              <a:t>Las faltas de asistencia pueden afectar a los criterios de evaluación de los Departamentos.</a:t>
            </a:r>
          </a:p>
          <a:p>
            <a:pPr>
              <a:buFontTx/>
              <a:buChar char="-"/>
            </a:pPr>
            <a:r>
              <a:rPr lang="es-ES" sz="3000" dirty="0"/>
              <a:t>Las faltas deben ser justificadas de acuerdo con el modelo del centro. El tutor será el encargado de justificarlas.</a:t>
            </a:r>
          </a:p>
          <a:p>
            <a:pPr>
              <a:buFontTx/>
              <a:buChar char="-"/>
            </a:pPr>
            <a:r>
              <a:rPr lang="es-ES" sz="3000" dirty="0"/>
              <a:t> Cada 30 días se mandarán las faltas por correo y se pueden consultar por Papás.</a:t>
            </a:r>
          </a:p>
        </p:txBody>
      </p:sp>
    </p:spTree>
  </p:cSld>
  <p:clrMapOvr>
    <a:masterClrMapping/>
  </p:clrMapOvr>
  <p:transition spd="slow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Salidas del Centro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285852" y="1428736"/>
            <a:ext cx="7358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Los alumnos de ESO no pueden salir del centro en los recreos.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Aula Virtual (</a:t>
            </a:r>
            <a:r>
              <a:rPr lang="es-ES" dirty="0" err="1"/>
              <a:t>Classroom</a:t>
            </a:r>
            <a:r>
              <a:rPr lang="es-ES" dirty="0"/>
              <a:t>)</a:t>
            </a:r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5A3D9D23-75DB-5740-B1FD-360456D5BCED}"/>
              </a:ext>
            </a:extLst>
          </p:cNvPr>
          <p:cNvSpPr/>
          <p:nvPr/>
        </p:nvSpPr>
        <p:spPr>
          <a:xfrm>
            <a:off x="1434926" y="1700808"/>
            <a:ext cx="4176464" cy="381642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4400" dirty="0"/>
              <a:t>El manejo del correo y de </a:t>
            </a:r>
            <a:r>
              <a:rPr lang="es-ES" sz="4400" dirty="0" err="1"/>
              <a:t>Classroom</a:t>
            </a:r>
            <a:r>
              <a:rPr lang="es-ES" sz="4400" dirty="0"/>
              <a:t> lo veremos el jueves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E4E9822-EE28-7C40-BBAE-03ED7FFA5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080" y="2060848"/>
            <a:ext cx="3378200" cy="24130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Dinámicas de presentación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54EF421-E0FF-5243-ADA7-90BDEAFC7783}"/>
              </a:ext>
            </a:extLst>
          </p:cNvPr>
          <p:cNvSpPr/>
          <p:nvPr/>
        </p:nvSpPr>
        <p:spPr>
          <a:xfrm>
            <a:off x="1457501" y="1417638"/>
            <a:ext cx="7344816" cy="3539430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s-E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Nombres con adjetivo</a:t>
            </a:r>
            <a:r>
              <a:rPr lang="es-E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s-E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alumnos desde vuestra mesa os presentáis diciendo vuestro nombre y buscando un adjetivo positivo (cualidad) que os identifique con la inicial de vuestro nombre.</a:t>
            </a:r>
            <a:br>
              <a:rPr lang="es-E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Ejemplo: Me llamo Pilar y soy pacifica. </a:t>
            </a:r>
            <a:endParaRPr lang="es-E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Dinámicas de presentación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54EF421-E0FF-5243-ADA7-90BDEAFC7783}"/>
              </a:ext>
            </a:extLst>
          </p:cNvPr>
          <p:cNvSpPr/>
          <p:nvPr/>
        </p:nvSpPr>
        <p:spPr>
          <a:xfrm>
            <a:off x="1457501" y="1417638"/>
            <a:ext cx="7344816" cy="4031873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s-ES" sz="3200" b="1" dirty="0"/>
              <a:t>Recordar a los compañeros.</a:t>
            </a:r>
            <a:endParaRPr lang="es-ES" sz="3200" dirty="0"/>
          </a:p>
          <a:p>
            <a:r>
              <a:rPr lang="es-ES" sz="3200" dirty="0"/>
              <a:t>Cada alumno se presenta diciendo su nombre. Después, el primer alumno dice su nombre, el segundo dice el suyo y el del anterior y así sucesivamente hasta que algún alumno sea capaz de recordar los nombres de todos los alumnos de la clase. Es una forma de desarrollar su memoria.</a:t>
            </a:r>
          </a:p>
        </p:txBody>
      </p:sp>
    </p:spTree>
    <p:extLst>
      <p:ext uri="{BB962C8B-B14F-4D97-AF65-F5344CB8AC3E}">
        <p14:creationId xmlns:p14="http://schemas.microsoft.com/office/powerpoint/2010/main" val="81874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8728" y="98718"/>
            <a:ext cx="7498080" cy="638944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Dinámicas de presentación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534430" y="1740708"/>
            <a:ext cx="7286676" cy="5000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es-ES" sz="2400" dirty="0"/>
          </a:p>
          <a:p>
            <a:pPr algn="r"/>
            <a:r>
              <a:rPr lang="es-ES" sz="2400" dirty="0"/>
              <a:t>Dos adjetivos que te describen </a:t>
            </a:r>
          </a:p>
          <a:p>
            <a:pPr algn="r"/>
            <a:r>
              <a:rPr lang="es-ES" sz="2400" dirty="0"/>
              <a:t>(curioso, sincero, atlético,…)</a:t>
            </a:r>
          </a:p>
          <a:p>
            <a:r>
              <a:rPr lang="es-ES" sz="2400" dirty="0"/>
              <a:t>Cosas que te gusta hacer</a:t>
            </a:r>
          </a:p>
          <a:p>
            <a:r>
              <a:rPr lang="es-ES" sz="2400" dirty="0"/>
              <a:t>((nadar, ver cine, leer)</a:t>
            </a:r>
          </a:p>
          <a:p>
            <a:endParaRPr lang="es-ES" dirty="0"/>
          </a:p>
          <a:p>
            <a:pPr algn="ctr"/>
            <a:endParaRPr lang="es-ES" sz="3200" dirty="0"/>
          </a:p>
          <a:p>
            <a:pPr algn="ctr"/>
            <a:r>
              <a:rPr lang="es-ES" sz="3200" dirty="0"/>
              <a:t>NOMBRE (apellido)</a:t>
            </a:r>
          </a:p>
          <a:p>
            <a:pPr algn="ctr"/>
            <a:endParaRPr lang="es-ES" sz="3200" dirty="0"/>
          </a:p>
          <a:p>
            <a:pPr algn="ctr"/>
            <a:r>
              <a:rPr lang="es-ES" sz="2800" dirty="0"/>
              <a:t>Lugar que te gustaría visitar, programa de TV que más te gusta,  cuántos hermanos tienes, famoso favorito, cualquier cosa de la que te sientas orgulloso, …</a:t>
            </a:r>
          </a:p>
          <a:p>
            <a:pPr algn="ctr"/>
            <a:endParaRPr lang="es-ES" sz="32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35B6F55-94C2-7F48-9A63-5E098F0D92A6}"/>
              </a:ext>
            </a:extLst>
          </p:cNvPr>
          <p:cNvSpPr/>
          <p:nvPr/>
        </p:nvSpPr>
        <p:spPr>
          <a:xfrm>
            <a:off x="1534430" y="754368"/>
            <a:ext cx="7286676" cy="83099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400" dirty="0"/>
              <a:t>Preparar un documento para leerlo en una videoconferencia que haremos con </a:t>
            </a:r>
            <a:r>
              <a:rPr lang="es-ES" sz="2400" dirty="0" err="1"/>
              <a:t>Meet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69466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59632" y="68580"/>
            <a:ext cx="7498080" cy="1700262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Entrega de libros becados. </a:t>
            </a:r>
            <a:br>
              <a:rPr lang="es-ES" dirty="0"/>
            </a:br>
            <a:r>
              <a:rPr lang="es-ES" dirty="0"/>
              <a:t>Firmas de recibí.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E82D15E-19EB-EE46-9198-B4A86CB8A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446" y="2276872"/>
            <a:ext cx="4724452" cy="39723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83323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59632" y="68580"/>
            <a:ext cx="7498080" cy="2784356"/>
          </a:xfrm>
        </p:spPr>
        <p:txBody>
          <a:bodyPr>
            <a:normAutofit/>
          </a:bodyPr>
          <a:lstStyle/>
          <a:p>
            <a:r>
              <a:rPr lang="es-ES" dirty="0"/>
              <a:t>-Declaración responsable de las familias y permisos</a:t>
            </a:r>
            <a:br>
              <a:rPr lang="es-ES" dirty="0"/>
            </a:br>
            <a:r>
              <a:rPr lang="es-ES" dirty="0"/>
              <a:t>- Información y autorización para matemáticas.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65E5544-3B86-834A-BB5A-09D215D9A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068" y="3284984"/>
            <a:ext cx="6317208" cy="31586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63229444"/>
      </p:ext>
    </p:extLst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5608" y="-71462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Agenda / Cuadernillo Matemáticas</a:t>
            </a:r>
          </a:p>
        </p:txBody>
      </p:sp>
      <p:pic>
        <p:nvPicPr>
          <p:cNvPr id="4" name="Google Shape;98;p8">
            <a:extLst>
              <a:ext uri="{FF2B5EF4-FFF2-40B4-BE49-F238E27FC236}">
                <a16:creationId xmlns:a16="http://schemas.microsoft.com/office/drawing/2014/main" id="{B4738B8D-05D3-3A49-B930-2FA8ED6444CB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7624" y="1628800"/>
            <a:ext cx="3837884" cy="48531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3DBCC65-C11F-C84C-8EB7-C7E9FB473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700" y="1595656"/>
            <a:ext cx="3447988" cy="48862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1 Título">
            <a:extLst>
              <a:ext uri="{FF2B5EF4-FFF2-40B4-BE49-F238E27FC236}">
                <a16:creationId xmlns:a16="http://schemas.microsoft.com/office/drawing/2014/main" id="{C99DEEF0-3511-544E-ACE9-8BF75898E542}"/>
              </a:ext>
            </a:extLst>
          </p:cNvPr>
          <p:cNvSpPr txBox="1">
            <a:spLocks/>
          </p:cNvSpPr>
          <p:nvPr/>
        </p:nvSpPr>
        <p:spPr>
          <a:xfrm>
            <a:off x="1907704" y="836712"/>
            <a:ext cx="6624736" cy="679434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s-ES" dirty="0"/>
              <a:t>2€ + 5€ = 7€ (traer el jueves)</a:t>
            </a:r>
          </a:p>
        </p:txBody>
      </p:sp>
    </p:spTree>
    <p:extLst>
      <p:ext uri="{BB962C8B-B14F-4D97-AF65-F5344CB8AC3E}">
        <p14:creationId xmlns:p14="http://schemas.microsoft.com/office/powerpoint/2010/main" val="254363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498080" cy="1143000"/>
          </a:xfrm>
        </p:spPr>
        <p:txBody>
          <a:bodyPr/>
          <a:lstStyle/>
          <a:p>
            <a:pPr algn="ctr"/>
            <a:r>
              <a:rPr lang="es-ES" dirty="0"/>
              <a:t>Horario de 1º ESO</a:t>
            </a:r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D0432B06-8D13-4A49-993B-FBA0C0A4D9F0}"/>
              </a:ext>
            </a:extLst>
          </p:cNvPr>
          <p:cNvSpPr/>
          <p:nvPr/>
        </p:nvSpPr>
        <p:spPr>
          <a:xfrm>
            <a:off x="1331640" y="1484784"/>
            <a:ext cx="4896544" cy="381642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4400" dirty="0"/>
              <a:t>El horario os lo daremos el jueves y lo dejaremos apuntado en la agenda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B2732A1-A067-3D44-9A85-BDD8A3346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4175224"/>
            <a:ext cx="2540000" cy="254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io">
  <a:themeElements>
    <a:clrScheme name="Solstic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1055</TotalTime>
  <Words>3018</Words>
  <Application>Microsoft Macintosh PowerPoint</Application>
  <PresentationFormat>Presentación en pantalla (4:3)</PresentationFormat>
  <Paragraphs>213</Paragraphs>
  <Slides>58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58</vt:i4>
      </vt:variant>
    </vt:vector>
  </HeadingPairs>
  <TitlesOfParts>
    <vt:vector size="67" baseType="lpstr">
      <vt:lpstr>Arial</vt:lpstr>
      <vt:lpstr>Calibri</vt:lpstr>
      <vt:lpstr>Cambria</vt:lpstr>
      <vt:lpstr>Century Gothic</vt:lpstr>
      <vt:lpstr>Gill Sans MT</vt:lpstr>
      <vt:lpstr>Times New Roman</vt:lpstr>
      <vt:lpstr>Verdana</vt:lpstr>
      <vt:lpstr>Wingdings 2</vt:lpstr>
      <vt:lpstr>Solsticio</vt:lpstr>
      <vt:lpstr>TUTORÍA</vt:lpstr>
      <vt:lpstr>Colocación en el aula de 1ºC</vt:lpstr>
      <vt:lpstr>Tutor 1º C</vt:lpstr>
      <vt:lpstr>- Revisar optativas y alumnos bilingües - Consultar Internet, Portátiles,Tablet,..</vt:lpstr>
      <vt:lpstr>Entrega de las mascarillas de JCCM</vt:lpstr>
      <vt:lpstr>Entrega de libros becados.  Firmas de recibí.</vt:lpstr>
      <vt:lpstr>-Declaración responsable de las familias y permisos - Información y autorización para matemáticas.</vt:lpstr>
      <vt:lpstr>Agenda / Cuadernillo Matemáticas</vt:lpstr>
      <vt:lpstr>Horario de 1º ESO</vt:lpstr>
      <vt:lpstr>Plan de contingencia</vt:lpstr>
      <vt:lpstr>Plan de contingencia</vt:lpstr>
      <vt:lpstr>Plan de contingencia</vt:lpstr>
      <vt:lpstr>Plan de contingencia</vt:lpstr>
      <vt:lpstr>Plan de contingencia</vt:lpstr>
      <vt:lpstr>Plan de contingencia</vt:lpstr>
      <vt:lpstr>Plan de contingencia</vt:lpstr>
      <vt:lpstr>Plan de contingencia</vt:lpstr>
      <vt:lpstr>Plan de contingencia</vt:lpstr>
      <vt:lpstr>Plan de contingencia</vt:lpstr>
      <vt:lpstr>Plan de contingencia</vt:lpstr>
      <vt:lpstr>Plan de contingencia</vt:lpstr>
      <vt:lpstr>Plan de contingencia</vt:lpstr>
      <vt:lpstr>Plan de contingencia</vt:lpstr>
      <vt:lpstr>Plan de contingencia</vt:lpstr>
      <vt:lpstr>Plan de contingencia</vt:lpstr>
      <vt:lpstr>Plan de contingencia</vt:lpstr>
      <vt:lpstr>Plan de contingencia</vt:lpstr>
      <vt:lpstr>Plan de contingencia</vt:lpstr>
      <vt:lpstr>Plan de contingencia</vt:lpstr>
      <vt:lpstr>Plan de contingencia</vt:lpstr>
      <vt:lpstr>Plan de contingencia</vt:lpstr>
      <vt:lpstr>Plan de contingencia</vt:lpstr>
      <vt:lpstr>Plan de contingencia</vt:lpstr>
      <vt:lpstr>Plan de contingencia</vt:lpstr>
      <vt:lpstr>Plan de contingencia</vt:lpstr>
      <vt:lpstr>Plan de contingencia</vt:lpstr>
      <vt:lpstr>Plan de contingencia</vt:lpstr>
      <vt:lpstr>Plan de contingencia</vt:lpstr>
      <vt:lpstr>Plan de contingencia</vt:lpstr>
      <vt:lpstr>Plan de contingencia</vt:lpstr>
      <vt:lpstr>Plan de contingencia</vt:lpstr>
      <vt:lpstr>Plan de contingencia</vt:lpstr>
      <vt:lpstr>Plan de contingencia</vt:lpstr>
      <vt:lpstr>Calendario del curso</vt:lpstr>
      <vt:lpstr>Tenemos que colgar en la clase un  calendario de exámenes</vt:lpstr>
      <vt:lpstr>Pizarra de Deberes</vt:lpstr>
      <vt:lpstr>Carné por puntos – 1º y 2º ESO</vt:lpstr>
      <vt:lpstr>Carné por puntos – 1º y 2º ESO</vt:lpstr>
      <vt:lpstr>Carné por puntos – 1º y 2º ESO</vt:lpstr>
      <vt:lpstr>Carné por puntos – 1º y 2º ESO</vt:lpstr>
      <vt:lpstr>Plan de acción tutorial</vt:lpstr>
      <vt:lpstr>Normas de Convivencia (NCOF)</vt:lpstr>
      <vt:lpstr>Faltas de asistencia</vt:lpstr>
      <vt:lpstr>Salidas del Centro</vt:lpstr>
      <vt:lpstr>Aula Virtual (Classroom)</vt:lpstr>
      <vt:lpstr>Dinámicas de presentación</vt:lpstr>
      <vt:lpstr>Dinámicas de presentación</vt:lpstr>
      <vt:lpstr>Dinámicas de presentación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REUNIÓN DE PADRES</dc:title>
  <dc:creator>Dani-HP</dc:creator>
  <cp:lastModifiedBy>Usuario de Microsoft Office</cp:lastModifiedBy>
  <cp:revision>75</cp:revision>
  <dcterms:created xsi:type="dcterms:W3CDTF">2012-10-29T14:28:17Z</dcterms:created>
  <dcterms:modified xsi:type="dcterms:W3CDTF">2020-09-09T14:35:15Z</dcterms:modified>
</cp:coreProperties>
</file>