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7"/>
  </p:notesMasterIdLst>
  <p:sldIdLst>
    <p:sldId id="256" r:id="rId2"/>
    <p:sldId id="267" r:id="rId3"/>
    <p:sldId id="287" r:id="rId4"/>
    <p:sldId id="353" r:id="rId5"/>
    <p:sldId id="368" r:id="rId6"/>
    <p:sldId id="354" r:id="rId7"/>
    <p:sldId id="355" r:id="rId8"/>
    <p:sldId id="393" r:id="rId9"/>
    <p:sldId id="356" r:id="rId10"/>
    <p:sldId id="388" r:id="rId11"/>
    <p:sldId id="389" r:id="rId12"/>
    <p:sldId id="391" r:id="rId13"/>
    <p:sldId id="359" r:id="rId14"/>
    <p:sldId id="392" r:id="rId15"/>
    <p:sldId id="390" r:id="rId16"/>
    <p:sldId id="381" r:id="rId17"/>
    <p:sldId id="369" r:id="rId18"/>
    <p:sldId id="357" r:id="rId19"/>
    <p:sldId id="358" r:id="rId20"/>
    <p:sldId id="377" r:id="rId21"/>
    <p:sldId id="379" r:id="rId22"/>
    <p:sldId id="380" r:id="rId23"/>
    <p:sldId id="384" r:id="rId24"/>
    <p:sldId id="378" r:id="rId25"/>
    <p:sldId id="360" r:id="rId26"/>
    <p:sldId id="361" r:id="rId27"/>
    <p:sldId id="362" r:id="rId28"/>
    <p:sldId id="363" r:id="rId29"/>
    <p:sldId id="352" r:id="rId30"/>
    <p:sldId id="328" r:id="rId31"/>
    <p:sldId id="327" r:id="rId32"/>
    <p:sldId id="364" r:id="rId33"/>
    <p:sldId id="288" r:id="rId34"/>
    <p:sldId id="290" r:id="rId35"/>
    <p:sldId id="367" r:id="rId36"/>
    <p:sldId id="365" r:id="rId37"/>
    <p:sldId id="289" r:id="rId38"/>
    <p:sldId id="366" r:id="rId39"/>
    <p:sldId id="370" r:id="rId40"/>
    <p:sldId id="371" r:id="rId41"/>
    <p:sldId id="373" r:id="rId42"/>
    <p:sldId id="291" r:id="rId43"/>
    <p:sldId id="295" r:id="rId44"/>
    <p:sldId id="372" r:id="rId45"/>
    <p:sldId id="374" r:id="rId46"/>
    <p:sldId id="375" r:id="rId47"/>
    <p:sldId id="297" r:id="rId48"/>
    <p:sldId id="376" r:id="rId49"/>
    <p:sldId id="299" r:id="rId50"/>
    <p:sldId id="383" r:id="rId51"/>
    <p:sldId id="386" r:id="rId52"/>
    <p:sldId id="382" r:id="rId53"/>
    <p:sldId id="332" r:id="rId54"/>
    <p:sldId id="387" r:id="rId55"/>
    <p:sldId id="385" r:id="rId56"/>
  </p:sldIdLst>
  <p:sldSz cx="9144000" cy="6858000" type="screen4x3"/>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D7195"/>
    <a:srgbClr val="B9FFB9"/>
    <a:srgbClr val="FDCAAD"/>
    <a:srgbClr val="99FF99"/>
    <a:srgbClr val="D5FBD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314" autoAdjust="0"/>
    <p:restoredTop sz="92609" autoAdjust="0"/>
  </p:normalViewPr>
  <p:slideViewPr>
    <p:cSldViewPr>
      <p:cViewPr varScale="1">
        <p:scale>
          <a:sx n="106" d="100"/>
          <a:sy n="106" d="100"/>
        </p:scale>
        <p:origin x="1432" y="17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3EE10CA-5208-4E53-AEA2-8F2A8F13569F}" type="datetimeFigureOut">
              <a:rPr lang="es-ES" smtClean="0"/>
              <a:pPr/>
              <a:t>23/4/19</a:t>
            </a:fld>
            <a:endParaRPr lang="es-ES"/>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S"/>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A27706A-E2BE-432E-8AE1-56226F4160A0}" type="slidenum">
              <a:rPr lang="es-ES" smtClean="0"/>
              <a:pPr/>
              <a:t>‹Nº›</a:t>
            </a:fld>
            <a:endParaRPr lang="es-ES"/>
          </a:p>
        </p:txBody>
      </p:sp>
    </p:spTree>
    <p:extLst>
      <p:ext uri="{BB962C8B-B14F-4D97-AF65-F5344CB8AC3E}">
        <p14:creationId xmlns:p14="http://schemas.microsoft.com/office/powerpoint/2010/main" val="14130134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1A27706A-E2BE-432E-8AE1-56226F4160A0}" type="slidenum">
              <a:rPr lang="es-ES" smtClean="0"/>
              <a:pPr/>
              <a:t>3</a:t>
            </a:fld>
            <a:endParaRPr lang="es-ES"/>
          </a:p>
        </p:txBody>
      </p:sp>
    </p:spTree>
    <p:extLst>
      <p:ext uri="{BB962C8B-B14F-4D97-AF65-F5344CB8AC3E}">
        <p14:creationId xmlns:p14="http://schemas.microsoft.com/office/powerpoint/2010/main" val="37963007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1A27706A-E2BE-432E-8AE1-56226F4160A0}" type="slidenum">
              <a:rPr lang="es-ES" smtClean="0"/>
              <a:pPr/>
              <a:t>14</a:t>
            </a:fld>
            <a:endParaRPr lang="es-ES"/>
          </a:p>
        </p:txBody>
      </p:sp>
    </p:spTree>
    <p:extLst>
      <p:ext uri="{BB962C8B-B14F-4D97-AF65-F5344CB8AC3E}">
        <p14:creationId xmlns:p14="http://schemas.microsoft.com/office/powerpoint/2010/main" val="39845389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1A27706A-E2BE-432E-8AE1-56226F4160A0}" type="slidenum">
              <a:rPr lang="es-ES" smtClean="0"/>
              <a:pPr/>
              <a:t>15</a:t>
            </a:fld>
            <a:endParaRPr lang="es-ES"/>
          </a:p>
        </p:txBody>
      </p:sp>
    </p:spTree>
    <p:extLst>
      <p:ext uri="{BB962C8B-B14F-4D97-AF65-F5344CB8AC3E}">
        <p14:creationId xmlns:p14="http://schemas.microsoft.com/office/powerpoint/2010/main" val="40622256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1A27706A-E2BE-432E-8AE1-56226F4160A0}" type="slidenum">
              <a:rPr lang="es-ES" smtClean="0"/>
              <a:pPr/>
              <a:t>16</a:t>
            </a:fld>
            <a:endParaRPr lang="es-ES"/>
          </a:p>
        </p:txBody>
      </p:sp>
    </p:spTree>
    <p:extLst>
      <p:ext uri="{BB962C8B-B14F-4D97-AF65-F5344CB8AC3E}">
        <p14:creationId xmlns:p14="http://schemas.microsoft.com/office/powerpoint/2010/main" val="36880548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1A27706A-E2BE-432E-8AE1-56226F4160A0}" type="slidenum">
              <a:rPr lang="es-ES" smtClean="0"/>
              <a:pPr/>
              <a:t>17</a:t>
            </a:fld>
            <a:endParaRPr lang="es-ES"/>
          </a:p>
        </p:txBody>
      </p:sp>
    </p:spTree>
    <p:extLst>
      <p:ext uri="{BB962C8B-B14F-4D97-AF65-F5344CB8AC3E}">
        <p14:creationId xmlns:p14="http://schemas.microsoft.com/office/powerpoint/2010/main" val="8906062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1A27706A-E2BE-432E-8AE1-56226F4160A0}" type="slidenum">
              <a:rPr lang="es-ES" smtClean="0"/>
              <a:pPr/>
              <a:t>18</a:t>
            </a:fld>
            <a:endParaRPr lang="es-ES"/>
          </a:p>
        </p:txBody>
      </p:sp>
    </p:spTree>
    <p:extLst>
      <p:ext uri="{BB962C8B-B14F-4D97-AF65-F5344CB8AC3E}">
        <p14:creationId xmlns:p14="http://schemas.microsoft.com/office/powerpoint/2010/main" val="3398108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1A27706A-E2BE-432E-8AE1-56226F4160A0}" type="slidenum">
              <a:rPr lang="es-ES" smtClean="0"/>
              <a:pPr/>
              <a:t>19</a:t>
            </a:fld>
            <a:endParaRPr lang="es-ES"/>
          </a:p>
        </p:txBody>
      </p:sp>
    </p:spTree>
    <p:extLst>
      <p:ext uri="{BB962C8B-B14F-4D97-AF65-F5344CB8AC3E}">
        <p14:creationId xmlns:p14="http://schemas.microsoft.com/office/powerpoint/2010/main" val="17374405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1A27706A-E2BE-432E-8AE1-56226F4160A0}" type="slidenum">
              <a:rPr lang="es-ES" smtClean="0"/>
              <a:pPr/>
              <a:t>20</a:t>
            </a:fld>
            <a:endParaRPr lang="es-ES"/>
          </a:p>
        </p:txBody>
      </p:sp>
    </p:spTree>
    <p:extLst>
      <p:ext uri="{BB962C8B-B14F-4D97-AF65-F5344CB8AC3E}">
        <p14:creationId xmlns:p14="http://schemas.microsoft.com/office/powerpoint/2010/main" val="9447957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1A27706A-E2BE-432E-8AE1-56226F4160A0}" type="slidenum">
              <a:rPr lang="es-ES" smtClean="0"/>
              <a:pPr/>
              <a:t>21</a:t>
            </a:fld>
            <a:endParaRPr lang="es-ES"/>
          </a:p>
        </p:txBody>
      </p:sp>
    </p:spTree>
    <p:extLst>
      <p:ext uri="{BB962C8B-B14F-4D97-AF65-F5344CB8AC3E}">
        <p14:creationId xmlns:p14="http://schemas.microsoft.com/office/powerpoint/2010/main" val="19060373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1A27706A-E2BE-432E-8AE1-56226F4160A0}" type="slidenum">
              <a:rPr lang="es-ES" smtClean="0"/>
              <a:pPr/>
              <a:t>22</a:t>
            </a:fld>
            <a:endParaRPr lang="es-ES"/>
          </a:p>
        </p:txBody>
      </p:sp>
    </p:spTree>
    <p:extLst>
      <p:ext uri="{BB962C8B-B14F-4D97-AF65-F5344CB8AC3E}">
        <p14:creationId xmlns:p14="http://schemas.microsoft.com/office/powerpoint/2010/main" val="13446563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1A27706A-E2BE-432E-8AE1-56226F4160A0}" type="slidenum">
              <a:rPr lang="es-ES" smtClean="0"/>
              <a:pPr/>
              <a:t>23</a:t>
            </a:fld>
            <a:endParaRPr lang="es-ES"/>
          </a:p>
        </p:txBody>
      </p:sp>
    </p:spTree>
    <p:extLst>
      <p:ext uri="{BB962C8B-B14F-4D97-AF65-F5344CB8AC3E}">
        <p14:creationId xmlns:p14="http://schemas.microsoft.com/office/powerpoint/2010/main" val="26840280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1A27706A-E2BE-432E-8AE1-56226F4160A0}" type="slidenum">
              <a:rPr lang="es-ES" smtClean="0"/>
              <a:pPr/>
              <a:t>6</a:t>
            </a:fld>
            <a:endParaRPr lang="es-ES"/>
          </a:p>
        </p:txBody>
      </p:sp>
    </p:spTree>
    <p:extLst>
      <p:ext uri="{BB962C8B-B14F-4D97-AF65-F5344CB8AC3E}">
        <p14:creationId xmlns:p14="http://schemas.microsoft.com/office/powerpoint/2010/main" val="27016969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1A27706A-E2BE-432E-8AE1-56226F4160A0}" type="slidenum">
              <a:rPr lang="es-ES" smtClean="0"/>
              <a:pPr/>
              <a:t>24</a:t>
            </a:fld>
            <a:endParaRPr lang="es-ES"/>
          </a:p>
        </p:txBody>
      </p:sp>
    </p:spTree>
    <p:extLst>
      <p:ext uri="{BB962C8B-B14F-4D97-AF65-F5344CB8AC3E}">
        <p14:creationId xmlns:p14="http://schemas.microsoft.com/office/powerpoint/2010/main" val="2037470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1A27706A-E2BE-432E-8AE1-56226F4160A0}" type="slidenum">
              <a:rPr lang="es-ES" smtClean="0"/>
              <a:pPr/>
              <a:t>25</a:t>
            </a:fld>
            <a:endParaRPr lang="es-ES"/>
          </a:p>
        </p:txBody>
      </p:sp>
    </p:spTree>
    <p:extLst>
      <p:ext uri="{BB962C8B-B14F-4D97-AF65-F5344CB8AC3E}">
        <p14:creationId xmlns:p14="http://schemas.microsoft.com/office/powerpoint/2010/main" val="2562509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1A27706A-E2BE-432E-8AE1-56226F4160A0}" type="slidenum">
              <a:rPr lang="es-ES" smtClean="0"/>
              <a:pPr/>
              <a:t>26</a:t>
            </a:fld>
            <a:endParaRPr lang="es-ES"/>
          </a:p>
        </p:txBody>
      </p:sp>
    </p:spTree>
    <p:extLst>
      <p:ext uri="{BB962C8B-B14F-4D97-AF65-F5344CB8AC3E}">
        <p14:creationId xmlns:p14="http://schemas.microsoft.com/office/powerpoint/2010/main" val="15822150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1A27706A-E2BE-432E-8AE1-56226F4160A0}" type="slidenum">
              <a:rPr lang="es-ES" smtClean="0"/>
              <a:pPr/>
              <a:t>27</a:t>
            </a:fld>
            <a:endParaRPr lang="es-ES"/>
          </a:p>
        </p:txBody>
      </p:sp>
    </p:spTree>
    <p:extLst>
      <p:ext uri="{BB962C8B-B14F-4D97-AF65-F5344CB8AC3E}">
        <p14:creationId xmlns:p14="http://schemas.microsoft.com/office/powerpoint/2010/main" val="29407044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1A27706A-E2BE-432E-8AE1-56226F4160A0}" type="slidenum">
              <a:rPr lang="es-ES" smtClean="0"/>
              <a:pPr/>
              <a:t>28</a:t>
            </a:fld>
            <a:endParaRPr lang="es-ES"/>
          </a:p>
        </p:txBody>
      </p:sp>
    </p:spTree>
    <p:extLst>
      <p:ext uri="{BB962C8B-B14F-4D97-AF65-F5344CB8AC3E}">
        <p14:creationId xmlns:p14="http://schemas.microsoft.com/office/powerpoint/2010/main" val="12910874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1A27706A-E2BE-432E-8AE1-56226F4160A0}" type="slidenum">
              <a:rPr lang="es-ES" smtClean="0"/>
              <a:pPr/>
              <a:t>29</a:t>
            </a:fld>
            <a:endParaRPr lang="es-ES"/>
          </a:p>
        </p:txBody>
      </p:sp>
    </p:spTree>
    <p:extLst>
      <p:ext uri="{BB962C8B-B14F-4D97-AF65-F5344CB8AC3E}">
        <p14:creationId xmlns:p14="http://schemas.microsoft.com/office/powerpoint/2010/main" val="42454207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1A27706A-E2BE-432E-8AE1-56226F4160A0}" type="slidenum">
              <a:rPr lang="es-ES" smtClean="0"/>
              <a:pPr/>
              <a:t>30</a:t>
            </a:fld>
            <a:endParaRPr lang="es-ES"/>
          </a:p>
        </p:txBody>
      </p:sp>
    </p:spTree>
    <p:extLst>
      <p:ext uri="{BB962C8B-B14F-4D97-AF65-F5344CB8AC3E}">
        <p14:creationId xmlns:p14="http://schemas.microsoft.com/office/powerpoint/2010/main" val="37448228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1A27706A-E2BE-432E-8AE1-56226F4160A0}" type="slidenum">
              <a:rPr lang="es-ES" smtClean="0"/>
              <a:pPr/>
              <a:t>31</a:t>
            </a:fld>
            <a:endParaRPr lang="es-ES"/>
          </a:p>
        </p:txBody>
      </p:sp>
    </p:spTree>
    <p:extLst>
      <p:ext uri="{BB962C8B-B14F-4D97-AF65-F5344CB8AC3E}">
        <p14:creationId xmlns:p14="http://schemas.microsoft.com/office/powerpoint/2010/main" val="396977418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1A27706A-E2BE-432E-8AE1-56226F4160A0}" type="slidenum">
              <a:rPr lang="es-ES" smtClean="0"/>
              <a:pPr/>
              <a:t>32</a:t>
            </a:fld>
            <a:endParaRPr lang="es-ES"/>
          </a:p>
        </p:txBody>
      </p:sp>
    </p:spTree>
    <p:extLst>
      <p:ext uri="{BB962C8B-B14F-4D97-AF65-F5344CB8AC3E}">
        <p14:creationId xmlns:p14="http://schemas.microsoft.com/office/powerpoint/2010/main" val="4508426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1A27706A-E2BE-432E-8AE1-56226F4160A0}" type="slidenum">
              <a:rPr lang="es-ES" smtClean="0"/>
              <a:pPr/>
              <a:t>7</a:t>
            </a:fld>
            <a:endParaRPr lang="es-ES"/>
          </a:p>
        </p:txBody>
      </p:sp>
    </p:spTree>
    <p:extLst>
      <p:ext uri="{BB962C8B-B14F-4D97-AF65-F5344CB8AC3E}">
        <p14:creationId xmlns:p14="http://schemas.microsoft.com/office/powerpoint/2010/main" val="16376085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1A27706A-E2BE-432E-8AE1-56226F4160A0}" type="slidenum">
              <a:rPr lang="es-ES" smtClean="0"/>
              <a:pPr/>
              <a:t>8</a:t>
            </a:fld>
            <a:endParaRPr lang="es-ES"/>
          </a:p>
        </p:txBody>
      </p:sp>
    </p:spTree>
    <p:extLst>
      <p:ext uri="{BB962C8B-B14F-4D97-AF65-F5344CB8AC3E}">
        <p14:creationId xmlns:p14="http://schemas.microsoft.com/office/powerpoint/2010/main" val="42744269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1A27706A-E2BE-432E-8AE1-56226F4160A0}" type="slidenum">
              <a:rPr lang="es-ES" smtClean="0"/>
              <a:pPr/>
              <a:t>9</a:t>
            </a:fld>
            <a:endParaRPr lang="es-ES"/>
          </a:p>
        </p:txBody>
      </p:sp>
    </p:spTree>
    <p:extLst>
      <p:ext uri="{BB962C8B-B14F-4D97-AF65-F5344CB8AC3E}">
        <p14:creationId xmlns:p14="http://schemas.microsoft.com/office/powerpoint/2010/main" val="25369924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1A27706A-E2BE-432E-8AE1-56226F4160A0}" type="slidenum">
              <a:rPr lang="es-ES" smtClean="0"/>
              <a:pPr/>
              <a:t>10</a:t>
            </a:fld>
            <a:endParaRPr lang="es-ES"/>
          </a:p>
        </p:txBody>
      </p:sp>
    </p:spTree>
    <p:extLst>
      <p:ext uri="{BB962C8B-B14F-4D97-AF65-F5344CB8AC3E}">
        <p14:creationId xmlns:p14="http://schemas.microsoft.com/office/powerpoint/2010/main" val="30759074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1A27706A-E2BE-432E-8AE1-56226F4160A0}" type="slidenum">
              <a:rPr lang="es-ES" smtClean="0"/>
              <a:pPr/>
              <a:t>11</a:t>
            </a:fld>
            <a:endParaRPr lang="es-ES"/>
          </a:p>
        </p:txBody>
      </p:sp>
    </p:spTree>
    <p:extLst>
      <p:ext uri="{BB962C8B-B14F-4D97-AF65-F5344CB8AC3E}">
        <p14:creationId xmlns:p14="http://schemas.microsoft.com/office/powerpoint/2010/main" val="8179952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1A27706A-E2BE-432E-8AE1-56226F4160A0}" type="slidenum">
              <a:rPr lang="es-ES" smtClean="0"/>
              <a:pPr/>
              <a:t>12</a:t>
            </a:fld>
            <a:endParaRPr lang="es-ES"/>
          </a:p>
        </p:txBody>
      </p:sp>
    </p:spTree>
    <p:extLst>
      <p:ext uri="{BB962C8B-B14F-4D97-AF65-F5344CB8AC3E}">
        <p14:creationId xmlns:p14="http://schemas.microsoft.com/office/powerpoint/2010/main" val="32297653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1A27706A-E2BE-432E-8AE1-56226F4160A0}" type="slidenum">
              <a:rPr lang="es-ES" smtClean="0"/>
              <a:pPr/>
              <a:t>13</a:t>
            </a:fld>
            <a:endParaRPr lang="es-ES"/>
          </a:p>
        </p:txBody>
      </p:sp>
    </p:spTree>
    <p:extLst>
      <p:ext uri="{BB962C8B-B14F-4D97-AF65-F5344CB8AC3E}">
        <p14:creationId xmlns:p14="http://schemas.microsoft.com/office/powerpoint/2010/main" val="22867133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15" name="14 Rectángulo redondeado"/>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9 Rectángulo redondeado"/>
          <p:cNvSpPr/>
          <p:nvPr/>
        </p:nvSpPr>
        <p:spPr>
          <a:xfrm>
            <a:off x="418596" y="434162"/>
            <a:ext cx="8306809" cy="3108960"/>
          </a:xfrm>
          <a:prstGeom prst="roundRect">
            <a:avLst>
              <a:gd name="adj" fmla="val 4578"/>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5" name="4 Título"/>
          <p:cNvSpPr>
            <a:spLocks noGrp="1"/>
          </p:cNvSpPr>
          <p:nvPr>
            <p:ph type="ctrTitle"/>
          </p:nvPr>
        </p:nvSpPr>
        <p:spPr>
          <a:xfrm>
            <a:off x="722376" y="1820206"/>
            <a:ext cx="7772400" cy="1828800"/>
          </a:xfrm>
        </p:spPr>
        <p:txBody>
          <a:bodyPr lIns="45720" rIns="45720" bIns="45720"/>
          <a:lstStyle>
            <a:lvl1pPr algn="r">
              <a:defRPr sz="4500" b="1">
                <a:solidFill>
                  <a:schemeClr val="accent1">
                    <a:tint val="88000"/>
                    <a:satMod val="150000"/>
                  </a:schemeClr>
                </a:solidFill>
                <a:effectLst>
                  <a:outerShdw blurRad="53975" dist="22860" dir="5400000" algn="tl" rotWithShape="0">
                    <a:srgbClr val="000000">
                      <a:alpha val="55000"/>
                    </a:srgbClr>
                  </a:outerShdw>
                </a:effectLst>
              </a:defRPr>
            </a:lvl1pPr>
            <a:extLst/>
          </a:lstStyle>
          <a:p>
            <a:r>
              <a:rPr kumimoji="0" lang="es-ES"/>
              <a:t>Haga clic para modificar el estilo de título del patrón</a:t>
            </a:r>
            <a:endParaRPr kumimoji="0" lang="en-US"/>
          </a:p>
        </p:txBody>
      </p:sp>
      <p:sp>
        <p:nvSpPr>
          <p:cNvPr id="20" name="19 Subtítulo"/>
          <p:cNvSpPr>
            <a:spLocks noGrp="1"/>
          </p:cNvSpPr>
          <p:nvPr>
            <p:ph type="subTitle" idx="1"/>
          </p:nvPr>
        </p:nvSpPr>
        <p:spPr>
          <a:xfrm>
            <a:off x="722376" y="3685032"/>
            <a:ext cx="7772400" cy="914400"/>
          </a:xfrm>
        </p:spPr>
        <p:txBody>
          <a:bodyPr lIns="182880" tIns="0"/>
          <a:lstStyle>
            <a:lvl1pPr marL="36576" indent="0" algn="r">
              <a:spcBef>
                <a:spcPts val="0"/>
              </a:spcBef>
              <a:buNone/>
              <a:defRPr sz="2000">
                <a:solidFill>
                  <a:schemeClr val="bg2">
                    <a:shade val="2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s-ES"/>
              <a:t>Haga clic para modificar el estilo de subtítulo del patrón</a:t>
            </a:r>
            <a:endParaRPr kumimoji="0" lang="en-US"/>
          </a:p>
        </p:txBody>
      </p:sp>
      <p:sp>
        <p:nvSpPr>
          <p:cNvPr id="19" name="18 Marcador de fecha"/>
          <p:cNvSpPr>
            <a:spLocks noGrp="1"/>
          </p:cNvSpPr>
          <p:nvPr>
            <p:ph type="dt" sz="half" idx="10"/>
          </p:nvPr>
        </p:nvSpPr>
        <p:spPr/>
        <p:txBody>
          <a:bodyPr/>
          <a:lstStyle/>
          <a:p>
            <a:fld id="{7A847CFC-816F-41D0-AAC0-9BF4FEBC753E}" type="datetimeFigureOut">
              <a:rPr lang="es-ES" smtClean="0"/>
              <a:pPr/>
              <a:t>23/4/19</a:t>
            </a:fld>
            <a:endParaRPr lang="es-ES"/>
          </a:p>
        </p:txBody>
      </p:sp>
      <p:sp>
        <p:nvSpPr>
          <p:cNvPr id="8" name="7 Marcador de pie de página"/>
          <p:cNvSpPr>
            <a:spLocks noGrp="1"/>
          </p:cNvSpPr>
          <p:nvPr>
            <p:ph type="ftr" sz="quarter" idx="11"/>
          </p:nvPr>
        </p:nvSpPr>
        <p:spPr/>
        <p:txBody>
          <a:bodyPr/>
          <a:lstStyle/>
          <a:p>
            <a:endParaRPr lang="es-ES"/>
          </a:p>
        </p:txBody>
      </p:sp>
      <p:sp>
        <p:nvSpPr>
          <p:cNvPr id="11" name="10 Marcador de número de diapositiva"/>
          <p:cNvSpPr>
            <a:spLocks noGrp="1"/>
          </p:cNvSpPr>
          <p:nvPr>
            <p:ph type="sldNum" sz="quarter" idx="12"/>
          </p:nvPr>
        </p:nvSpPr>
        <p:spPr/>
        <p:txBody>
          <a:bodyPr/>
          <a:lstStyle/>
          <a:p>
            <a:fld id="{132FADFE-3B8F-471C-ABF0-DBC7717ECBBC}" type="slidenum">
              <a:rPr lang="es-ES" smtClean="0"/>
              <a:pPr/>
              <a:t>‹Nº›</a:t>
            </a:fld>
            <a:endParaRPr lang="es-E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a:xfrm>
            <a:off x="502920" y="4983480"/>
            <a:ext cx="8183880" cy="1051560"/>
          </a:xfrm>
        </p:spPr>
        <p:txBody>
          <a:bodyPr/>
          <a:lstStyle/>
          <a:p>
            <a:r>
              <a:rPr kumimoji="0" lang="es-ES"/>
              <a:t>Haga clic para modificar el estilo de título del patrón</a:t>
            </a:r>
            <a:endParaRPr kumimoji="0" lang="en-US"/>
          </a:p>
        </p:txBody>
      </p:sp>
      <p:sp>
        <p:nvSpPr>
          <p:cNvPr id="3" name="2 Marcador de texto vertical"/>
          <p:cNvSpPr>
            <a:spLocks noGrp="1"/>
          </p:cNvSpPr>
          <p:nvPr>
            <p:ph type="body" orient="vert" idx="1"/>
          </p:nvPr>
        </p:nvSpPr>
        <p:spPr>
          <a:xfrm>
            <a:off x="502920" y="530352"/>
            <a:ext cx="8183880" cy="4187952"/>
          </a:xfrm>
        </p:spPr>
        <p:txBody>
          <a:bodyPr vert="eaVert"/>
          <a:lstStyle/>
          <a:p>
            <a:pPr lvl="0" eaLnBrk="1" latinLnBrk="0" hangingPunct="1"/>
            <a:r>
              <a:rPr lang="es-ES"/>
              <a:t>Haga clic para modificar el estilo de texto del patrón</a:t>
            </a:r>
          </a:p>
          <a:p>
            <a:pPr lvl="1" eaLnBrk="1" latinLnBrk="0" hangingPunct="1"/>
            <a:r>
              <a:rPr lang="es-ES"/>
              <a:t>Segundo nivel</a:t>
            </a:r>
          </a:p>
          <a:p>
            <a:pPr lvl="2" eaLnBrk="1" latinLnBrk="0" hangingPunct="1"/>
            <a:r>
              <a:rPr lang="es-ES"/>
              <a:t>Tercer nivel</a:t>
            </a:r>
          </a:p>
          <a:p>
            <a:pPr lvl="3" eaLnBrk="1" latinLnBrk="0" hangingPunct="1"/>
            <a:r>
              <a:rPr lang="es-ES"/>
              <a:t>Cuarto nivel</a:t>
            </a:r>
          </a:p>
          <a:p>
            <a:pPr lvl="4" eaLnBrk="1" latinLnBrk="0" hangingPunct="1"/>
            <a:r>
              <a:rPr lang="es-ES"/>
              <a:t>Quinto nivel</a:t>
            </a:r>
            <a:endParaRPr kumimoji="0" lang="en-US"/>
          </a:p>
        </p:txBody>
      </p:sp>
      <p:sp>
        <p:nvSpPr>
          <p:cNvPr id="4" name="3 Marcador de fecha"/>
          <p:cNvSpPr>
            <a:spLocks noGrp="1"/>
          </p:cNvSpPr>
          <p:nvPr>
            <p:ph type="dt" sz="half" idx="10"/>
          </p:nvPr>
        </p:nvSpPr>
        <p:spPr/>
        <p:txBody>
          <a:bodyPr/>
          <a:lstStyle/>
          <a:p>
            <a:fld id="{7A847CFC-816F-41D0-AAC0-9BF4FEBC753E}" type="datetimeFigureOut">
              <a:rPr lang="es-ES" smtClean="0"/>
              <a:pPr/>
              <a:t>23/4/19</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132FADFE-3B8F-471C-ABF0-DBC7717ECBBC}" type="slidenum">
              <a:rPr lang="es-ES" smtClean="0"/>
              <a:pPr/>
              <a:t>‹Nº›</a:t>
            </a:fld>
            <a:endParaRPr lang="es-E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533404"/>
            <a:ext cx="1981200" cy="5257799"/>
          </a:xfrm>
        </p:spPr>
        <p:txBody>
          <a:bodyPr vert="eaVert"/>
          <a:lstStyle/>
          <a:p>
            <a:r>
              <a:rPr kumimoji="0" lang="es-ES"/>
              <a:t>Haga clic para modificar el estilo de título del patrón</a:t>
            </a:r>
            <a:endParaRPr kumimoji="0" lang="en-US"/>
          </a:p>
        </p:txBody>
      </p:sp>
      <p:sp>
        <p:nvSpPr>
          <p:cNvPr id="3" name="2 Marcador de texto vertical"/>
          <p:cNvSpPr>
            <a:spLocks noGrp="1"/>
          </p:cNvSpPr>
          <p:nvPr>
            <p:ph type="body" orient="vert" idx="1"/>
          </p:nvPr>
        </p:nvSpPr>
        <p:spPr>
          <a:xfrm>
            <a:off x="533400" y="533402"/>
            <a:ext cx="5943600" cy="5257801"/>
          </a:xfrm>
        </p:spPr>
        <p:txBody>
          <a:bodyPr vert="eaVert"/>
          <a:lstStyle/>
          <a:p>
            <a:pPr lvl="0" eaLnBrk="1" latinLnBrk="0" hangingPunct="1"/>
            <a:r>
              <a:rPr lang="es-ES"/>
              <a:t>Haga clic para modificar el estilo de texto del patrón</a:t>
            </a:r>
          </a:p>
          <a:p>
            <a:pPr lvl="1" eaLnBrk="1" latinLnBrk="0" hangingPunct="1"/>
            <a:r>
              <a:rPr lang="es-ES"/>
              <a:t>Segundo nivel</a:t>
            </a:r>
          </a:p>
          <a:p>
            <a:pPr lvl="2" eaLnBrk="1" latinLnBrk="0" hangingPunct="1"/>
            <a:r>
              <a:rPr lang="es-ES"/>
              <a:t>Tercer nivel</a:t>
            </a:r>
          </a:p>
          <a:p>
            <a:pPr lvl="3" eaLnBrk="1" latinLnBrk="0" hangingPunct="1"/>
            <a:r>
              <a:rPr lang="es-ES"/>
              <a:t>Cuarto nivel</a:t>
            </a:r>
          </a:p>
          <a:p>
            <a:pPr lvl="4" eaLnBrk="1" latinLnBrk="0" hangingPunct="1"/>
            <a:r>
              <a:rPr lang="es-ES"/>
              <a:t>Quinto nivel</a:t>
            </a:r>
            <a:endParaRPr kumimoji="0" lang="en-US"/>
          </a:p>
        </p:txBody>
      </p:sp>
      <p:sp>
        <p:nvSpPr>
          <p:cNvPr id="4" name="3 Marcador de fecha"/>
          <p:cNvSpPr>
            <a:spLocks noGrp="1"/>
          </p:cNvSpPr>
          <p:nvPr>
            <p:ph type="dt" sz="half" idx="10"/>
          </p:nvPr>
        </p:nvSpPr>
        <p:spPr/>
        <p:txBody>
          <a:bodyPr/>
          <a:lstStyle/>
          <a:p>
            <a:fld id="{7A847CFC-816F-41D0-AAC0-9BF4FEBC753E}" type="datetimeFigureOut">
              <a:rPr lang="es-ES" smtClean="0"/>
              <a:pPr/>
              <a:t>23/4/19</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132FADFE-3B8F-471C-ABF0-DBC7717ECBBC}" type="slidenum">
              <a:rPr lang="es-ES" smtClean="0"/>
              <a:pPr/>
              <a:t>‹Nº›</a:t>
            </a:fld>
            <a:endParaRPr lang="es-E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502920" y="4983480"/>
            <a:ext cx="8183880" cy="1051560"/>
          </a:xfrm>
        </p:spPr>
        <p:txBody>
          <a:bodyPr/>
          <a:lstStyle/>
          <a:p>
            <a:r>
              <a:rPr kumimoji="0" lang="es-ES"/>
              <a:t>Haga clic para modificar el estilo de título del patrón</a:t>
            </a:r>
            <a:endParaRPr kumimoji="0" lang="en-US"/>
          </a:p>
        </p:txBody>
      </p:sp>
      <p:sp>
        <p:nvSpPr>
          <p:cNvPr id="3" name="2 Marcador de contenido"/>
          <p:cNvSpPr>
            <a:spLocks noGrp="1"/>
          </p:cNvSpPr>
          <p:nvPr>
            <p:ph idx="1"/>
          </p:nvPr>
        </p:nvSpPr>
        <p:spPr>
          <a:xfrm>
            <a:off x="502920" y="530352"/>
            <a:ext cx="8183880" cy="4187952"/>
          </a:xfrm>
        </p:spPr>
        <p:txBody>
          <a:bodyPr/>
          <a:lstStyle/>
          <a:p>
            <a:pPr lvl="0" eaLnBrk="1" latinLnBrk="0" hangingPunct="1"/>
            <a:r>
              <a:rPr lang="es-ES"/>
              <a:t>Haga clic para modificar el estilo de texto del patrón</a:t>
            </a:r>
          </a:p>
          <a:p>
            <a:pPr lvl="1" eaLnBrk="1" latinLnBrk="0" hangingPunct="1"/>
            <a:r>
              <a:rPr lang="es-ES"/>
              <a:t>Segundo nivel</a:t>
            </a:r>
          </a:p>
          <a:p>
            <a:pPr lvl="2" eaLnBrk="1" latinLnBrk="0" hangingPunct="1"/>
            <a:r>
              <a:rPr lang="es-ES"/>
              <a:t>Tercer nivel</a:t>
            </a:r>
          </a:p>
          <a:p>
            <a:pPr lvl="3" eaLnBrk="1" latinLnBrk="0" hangingPunct="1"/>
            <a:r>
              <a:rPr lang="es-ES"/>
              <a:t>Cuarto nivel</a:t>
            </a:r>
          </a:p>
          <a:p>
            <a:pPr lvl="4" eaLnBrk="1" latinLnBrk="0" hangingPunct="1"/>
            <a:r>
              <a:rPr lang="es-ES"/>
              <a:t>Quinto nivel</a:t>
            </a:r>
            <a:endParaRPr kumimoji="0" lang="en-US"/>
          </a:p>
        </p:txBody>
      </p:sp>
      <p:sp>
        <p:nvSpPr>
          <p:cNvPr id="4" name="3 Marcador de fecha"/>
          <p:cNvSpPr>
            <a:spLocks noGrp="1"/>
          </p:cNvSpPr>
          <p:nvPr>
            <p:ph type="dt" sz="half" idx="10"/>
          </p:nvPr>
        </p:nvSpPr>
        <p:spPr/>
        <p:txBody>
          <a:bodyPr/>
          <a:lstStyle/>
          <a:p>
            <a:fld id="{7A847CFC-816F-41D0-AAC0-9BF4FEBC753E}" type="datetimeFigureOut">
              <a:rPr lang="es-ES" smtClean="0"/>
              <a:pPr/>
              <a:t>23/4/19</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132FADFE-3B8F-471C-ABF0-DBC7717ECBBC}" type="slidenum">
              <a:rPr lang="es-ES" smtClean="0"/>
              <a:pPr/>
              <a:t>‹Nº›</a:t>
            </a:fld>
            <a:endParaRPr lang="es-E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spTree>
      <p:nvGrpSpPr>
        <p:cNvPr id="1" name=""/>
        <p:cNvGrpSpPr/>
        <p:nvPr/>
      </p:nvGrpSpPr>
      <p:grpSpPr>
        <a:xfrm>
          <a:off x="0" y="0"/>
          <a:ext cx="0" cy="0"/>
          <a:chOff x="0" y="0"/>
          <a:chExt cx="0" cy="0"/>
        </a:xfrm>
      </p:grpSpPr>
      <p:sp>
        <p:nvSpPr>
          <p:cNvPr id="14" name="13 Rectángulo redondeado"/>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10 Rectángulo redondeado"/>
          <p:cNvSpPr/>
          <p:nvPr/>
        </p:nvSpPr>
        <p:spPr>
          <a:xfrm>
            <a:off x="418596" y="434162"/>
            <a:ext cx="8306809" cy="4341329"/>
          </a:xfrm>
          <a:prstGeom prst="roundRect">
            <a:avLst>
              <a:gd name="adj" fmla="val 2127"/>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1 Título"/>
          <p:cNvSpPr>
            <a:spLocks noGrp="1"/>
          </p:cNvSpPr>
          <p:nvPr>
            <p:ph type="title"/>
          </p:nvPr>
        </p:nvSpPr>
        <p:spPr>
          <a:xfrm>
            <a:off x="468344" y="4928616"/>
            <a:ext cx="8183880" cy="676656"/>
          </a:xfrm>
        </p:spPr>
        <p:txBody>
          <a:bodyPr lIns="91440" bIns="0" anchor="b"/>
          <a:lstStyle>
            <a:lvl1pPr algn="l">
              <a:buNone/>
              <a:defRPr sz="3600" b="0" cap="none" baseline="0">
                <a:solidFill>
                  <a:schemeClr val="bg2">
                    <a:shade val="25000"/>
                  </a:schemeClr>
                </a:solidFill>
                <a:effectLst/>
              </a:defRPr>
            </a:lvl1pPr>
            <a:extLst/>
          </a:lstStyle>
          <a:p>
            <a:r>
              <a:rPr kumimoji="0" lang="es-ES"/>
              <a:t>Haga clic para modificar el estilo de título del patrón</a:t>
            </a:r>
            <a:endParaRPr kumimoji="0" lang="en-US"/>
          </a:p>
        </p:txBody>
      </p:sp>
      <p:sp>
        <p:nvSpPr>
          <p:cNvPr id="3" name="2 Marcador de texto"/>
          <p:cNvSpPr>
            <a:spLocks noGrp="1"/>
          </p:cNvSpPr>
          <p:nvPr>
            <p:ph type="body" idx="1"/>
          </p:nvPr>
        </p:nvSpPr>
        <p:spPr>
          <a:xfrm>
            <a:off x="468344" y="5624484"/>
            <a:ext cx="8183880" cy="420624"/>
          </a:xfrm>
        </p:spPr>
        <p:txBody>
          <a:bodyPr lIns="118872" tIns="0" anchor="t"/>
          <a:lstStyle>
            <a:lvl1pPr marL="0" marR="36576" indent="0" algn="l">
              <a:spcBef>
                <a:spcPts val="0"/>
              </a:spcBef>
              <a:spcAft>
                <a:spcPts val="0"/>
              </a:spcAft>
              <a:buNone/>
              <a:defRPr sz="1800" b="0">
                <a:solidFill>
                  <a:schemeClr val="accent1">
                    <a:shade val="50000"/>
                    <a:satMod val="110000"/>
                  </a:schemeClr>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s-ES"/>
              <a:t>Haga clic para modificar el estilo de texto del patrón</a:t>
            </a:r>
          </a:p>
        </p:txBody>
      </p:sp>
      <p:sp>
        <p:nvSpPr>
          <p:cNvPr id="4" name="3 Marcador de fecha"/>
          <p:cNvSpPr>
            <a:spLocks noGrp="1"/>
          </p:cNvSpPr>
          <p:nvPr>
            <p:ph type="dt" sz="half" idx="10"/>
          </p:nvPr>
        </p:nvSpPr>
        <p:spPr/>
        <p:txBody>
          <a:bodyPr/>
          <a:lstStyle/>
          <a:p>
            <a:fld id="{7A847CFC-816F-41D0-AAC0-9BF4FEBC753E}" type="datetimeFigureOut">
              <a:rPr lang="es-ES" smtClean="0"/>
              <a:pPr/>
              <a:t>23/4/19</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132FADFE-3B8F-471C-ABF0-DBC7717ECBBC}" type="slidenum">
              <a:rPr lang="es-ES" smtClean="0"/>
              <a:pPr/>
              <a:t>‹Nº›</a:t>
            </a:fld>
            <a:endParaRPr lang="es-E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kumimoji="0" lang="es-ES"/>
              <a:t>Haga clic para modificar el estilo de título del patrón</a:t>
            </a:r>
            <a:endParaRPr kumimoji="0" lang="en-US"/>
          </a:p>
        </p:txBody>
      </p:sp>
      <p:sp>
        <p:nvSpPr>
          <p:cNvPr id="3" name="2 Marcador de contenido"/>
          <p:cNvSpPr>
            <a:spLocks noGrp="1"/>
          </p:cNvSpPr>
          <p:nvPr>
            <p:ph sz="half" idx="1"/>
          </p:nvPr>
        </p:nvSpPr>
        <p:spPr>
          <a:xfrm>
            <a:off x="514352" y="530352"/>
            <a:ext cx="3931920" cy="4389120"/>
          </a:xfrm>
        </p:spPr>
        <p:txBody>
          <a:bodyPr/>
          <a:lstStyle>
            <a:lvl1pPr>
              <a:defRPr sz="2600"/>
            </a:lvl1pPr>
            <a:lvl2pPr>
              <a:defRPr sz="2200"/>
            </a:lvl2pPr>
            <a:lvl3pPr>
              <a:defRPr sz="2000"/>
            </a:lvl3pPr>
            <a:lvl4pPr>
              <a:defRPr sz="1800"/>
            </a:lvl4pPr>
            <a:lvl5pPr>
              <a:defRPr sz="1800"/>
            </a:lvl5pPr>
            <a:extLst/>
          </a:lstStyle>
          <a:p>
            <a:pPr lvl="0" eaLnBrk="1" latinLnBrk="0" hangingPunct="1"/>
            <a:r>
              <a:rPr lang="es-ES"/>
              <a:t>Haga clic para modificar el estilo de texto del patrón</a:t>
            </a:r>
          </a:p>
          <a:p>
            <a:pPr lvl="1" eaLnBrk="1" latinLnBrk="0" hangingPunct="1"/>
            <a:r>
              <a:rPr lang="es-ES"/>
              <a:t>Segundo nivel</a:t>
            </a:r>
          </a:p>
          <a:p>
            <a:pPr lvl="2" eaLnBrk="1" latinLnBrk="0" hangingPunct="1"/>
            <a:r>
              <a:rPr lang="es-ES"/>
              <a:t>Tercer nivel</a:t>
            </a:r>
          </a:p>
          <a:p>
            <a:pPr lvl="3" eaLnBrk="1" latinLnBrk="0" hangingPunct="1"/>
            <a:r>
              <a:rPr lang="es-ES"/>
              <a:t>Cuarto nivel</a:t>
            </a:r>
          </a:p>
          <a:p>
            <a:pPr lvl="4" eaLnBrk="1" latinLnBrk="0" hangingPunct="1"/>
            <a:r>
              <a:rPr lang="es-ES"/>
              <a:t>Quinto nivel</a:t>
            </a:r>
            <a:endParaRPr kumimoji="0" lang="en-US"/>
          </a:p>
        </p:txBody>
      </p:sp>
      <p:sp>
        <p:nvSpPr>
          <p:cNvPr id="4" name="3 Marcador de contenido"/>
          <p:cNvSpPr>
            <a:spLocks noGrp="1"/>
          </p:cNvSpPr>
          <p:nvPr>
            <p:ph sz="half" idx="2"/>
          </p:nvPr>
        </p:nvSpPr>
        <p:spPr>
          <a:xfrm>
            <a:off x="4755360" y="530352"/>
            <a:ext cx="3931920" cy="4389120"/>
          </a:xfrm>
        </p:spPr>
        <p:txBody>
          <a:bodyPr/>
          <a:lstStyle>
            <a:lvl1pPr>
              <a:defRPr sz="2600"/>
            </a:lvl1pPr>
            <a:lvl2pPr>
              <a:defRPr sz="2200"/>
            </a:lvl2pPr>
            <a:lvl3pPr>
              <a:defRPr sz="2000"/>
            </a:lvl3pPr>
            <a:lvl4pPr>
              <a:defRPr sz="1800"/>
            </a:lvl4pPr>
            <a:lvl5pPr>
              <a:defRPr sz="1800"/>
            </a:lvl5pPr>
            <a:extLst/>
          </a:lstStyle>
          <a:p>
            <a:pPr lvl="0" eaLnBrk="1" latinLnBrk="0" hangingPunct="1"/>
            <a:r>
              <a:rPr lang="es-ES"/>
              <a:t>Haga clic para modificar el estilo de texto del patrón</a:t>
            </a:r>
          </a:p>
          <a:p>
            <a:pPr lvl="1" eaLnBrk="1" latinLnBrk="0" hangingPunct="1"/>
            <a:r>
              <a:rPr lang="es-ES"/>
              <a:t>Segundo nivel</a:t>
            </a:r>
          </a:p>
          <a:p>
            <a:pPr lvl="2" eaLnBrk="1" latinLnBrk="0" hangingPunct="1"/>
            <a:r>
              <a:rPr lang="es-ES"/>
              <a:t>Tercer nivel</a:t>
            </a:r>
          </a:p>
          <a:p>
            <a:pPr lvl="3" eaLnBrk="1" latinLnBrk="0" hangingPunct="1"/>
            <a:r>
              <a:rPr lang="es-ES"/>
              <a:t>Cuarto nivel</a:t>
            </a:r>
          </a:p>
          <a:p>
            <a:pPr lvl="4" eaLnBrk="1" latinLnBrk="0" hangingPunct="1"/>
            <a:r>
              <a:rPr lang="es-ES"/>
              <a:t>Quinto nivel</a:t>
            </a:r>
            <a:endParaRPr kumimoji="0" lang="en-US"/>
          </a:p>
        </p:txBody>
      </p:sp>
      <p:sp>
        <p:nvSpPr>
          <p:cNvPr id="5" name="4 Marcador de fecha"/>
          <p:cNvSpPr>
            <a:spLocks noGrp="1"/>
          </p:cNvSpPr>
          <p:nvPr>
            <p:ph type="dt" sz="half" idx="10"/>
          </p:nvPr>
        </p:nvSpPr>
        <p:spPr/>
        <p:txBody>
          <a:bodyPr/>
          <a:lstStyle/>
          <a:p>
            <a:fld id="{7A847CFC-816F-41D0-AAC0-9BF4FEBC753E}" type="datetimeFigureOut">
              <a:rPr lang="es-ES" smtClean="0"/>
              <a:pPr/>
              <a:t>23/4/19</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132FADFE-3B8F-471C-ABF0-DBC7717ECBBC}" type="slidenum">
              <a:rPr lang="es-ES" smtClean="0"/>
              <a:pPr/>
              <a:t>‹Nº›</a:t>
            </a:fld>
            <a:endParaRPr lang="es-E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502920" y="4983480"/>
            <a:ext cx="8183880" cy="1051560"/>
          </a:xfrm>
        </p:spPr>
        <p:txBody>
          <a:bodyPr anchor="b"/>
          <a:lstStyle>
            <a:lvl1pPr>
              <a:defRPr b="1"/>
            </a:lvl1pPr>
            <a:extLst/>
          </a:lstStyle>
          <a:p>
            <a:r>
              <a:rPr kumimoji="0" lang="es-ES"/>
              <a:t>Haga clic para modificar el estilo de título del patrón</a:t>
            </a:r>
            <a:endParaRPr kumimoji="0" lang="en-US"/>
          </a:p>
        </p:txBody>
      </p:sp>
      <p:sp>
        <p:nvSpPr>
          <p:cNvPr id="3" name="2 Marcador de texto"/>
          <p:cNvSpPr>
            <a:spLocks noGrp="1"/>
          </p:cNvSpPr>
          <p:nvPr>
            <p:ph type="body" idx="1"/>
          </p:nvPr>
        </p:nvSpPr>
        <p:spPr>
          <a:xfrm>
            <a:off x="607224" y="579438"/>
            <a:ext cx="3931920" cy="792162"/>
          </a:xfrm>
        </p:spPr>
        <p:txBody>
          <a:bodyPr lIns="146304" anchor="ctr"/>
          <a:lstStyle>
            <a:lvl1pPr marL="0" indent="0" algn="l">
              <a:buNone/>
              <a:defRPr sz="2400" b="1">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s-ES"/>
              <a:t>Haga clic para modificar el estilo de texto del patrón</a:t>
            </a:r>
          </a:p>
        </p:txBody>
      </p:sp>
      <p:sp>
        <p:nvSpPr>
          <p:cNvPr id="4" name="3 Marcador de texto"/>
          <p:cNvSpPr>
            <a:spLocks noGrp="1"/>
          </p:cNvSpPr>
          <p:nvPr>
            <p:ph type="body" sz="half" idx="3"/>
          </p:nvPr>
        </p:nvSpPr>
        <p:spPr>
          <a:xfrm>
            <a:off x="4652169" y="579438"/>
            <a:ext cx="3931920" cy="792162"/>
          </a:xfrm>
        </p:spPr>
        <p:txBody>
          <a:bodyPr lIns="137160" anchor="ctr"/>
          <a:lstStyle>
            <a:lvl1pPr marL="0" indent="0" algn="l">
              <a:buNone/>
              <a:defRPr sz="2400" b="1">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s-ES"/>
              <a:t>Haga clic para modificar el estilo de texto del patrón</a:t>
            </a:r>
          </a:p>
        </p:txBody>
      </p:sp>
      <p:sp>
        <p:nvSpPr>
          <p:cNvPr id="5" name="4 Marcador de contenido"/>
          <p:cNvSpPr>
            <a:spLocks noGrp="1"/>
          </p:cNvSpPr>
          <p:nvPr>
            <p:ph sz="quarter" idx="2"/>
          </p:nvPr>
        </p:nvSpPr>
        <p:spPr>
          <a:xfrm>
            <a:off x="607224" y="1447800"/>
            <a:ext cx="3931920" cy="3489960"/>
          </a:xfrm>
        </p:spPr>
        <p:txBody>
          <a:bodyPr anchor="t"/>
          <a:lstStyle>
            <a:lvl1pPr algn="l">
              <a:defRPr sz="2400"/>
            </a:lvl1pPr>
            <a:lvl2pPr algn="l">
              <a:defRPr sz="2000"/>
            </a:lvl2pPr>
            <a:lvl3pPr algn="l">
              <a:defRPr sz="1800"/>
            </a:lvl3pPr>
            <a:lvl4pPr algn="l">
              <a:defRPr sz="1600"/>
            </a:lvl4pPr>
            <a:lvl5pPr algn="l">
              <a:defRPr sz="1600"/>
            </a:lvl5pPr>
            <a:extLst/>
          </a:lstStyle>
          <a:p>
            <a:pPr lvl="0" eaLnBrk="1" latinLnBrk="0" hangingPunct="1"/>
            <a:r>
              <a:rPr lang="es-ES"/>
              <a:t>Haga clic para modificar el estilo de texto del patrón</a:t>
            </a:r>
          </a:p>
          <a:p>
            <a:pPr lvl="1" eaLnBrk="1" latinLnBrk="0" hangingPunct="1"/>
            <a:r>
              <a:rPr lang="es-ES"/>
              <a:t>Segundo nivel</a:t>
            </a:r>
          </a:p>
          <a:p>
            <a:pPr lvl="2" eaLnBrk="1" latinLnBrk="0" hangingPunct="1"/>
            <a:r>
              <a:rPr lang="es-ES"/>
              <a:t>Tercer nivel</a:t>
            </a:r>
          </a:p>
          <a:p>
            <a:pPr lvl="3" eaLnBrk="1" latinLnBrk="0" hangingPunct="1"/>
            <a:r>
              <a:rPr lang="es-ES"/>
              <a:t>Cuarto nivel</a:t>
            </a:r>
          </a:p>
          <a:p>
            <a:pPr lvl="4" eaLnBrk="1" latinLnBrk="0" hangingPunct="1"/>
            <a:r>
              <a:rPr lang="es-ES"/>
              <a:t>Quinto nivel</a:t>
            </a:r>
            <a:endParaRPr kumimoji="0" lang="en-US"/>
          </a:p>
        </p:txBody>
      </p:sp>
      <p:sp>
        <p:nvSpPr>
          <p:cNvPr id="6" name="5 Marcador de contenido"/>
          <p:cNvSpPr>
            <a:spLocks noGrp="1"/>
          </p:cNvSpPr>
          <p:nvPr>
            <p:ph sz="quarter" idx="4"/>
          </p:nvPr>
        </p:nvSpPr>
        <p:spPr>
          <a:xfrm>
            <a:off x="4652169" y="1447800"/>
            <a:ext cx="3931920" cy="3489960"/>
          </a:xfrm>
        </p:spPr>
        <p:txBody>
          <a:bodyPr anchor="t"/>
          <a:lstStyle>
            <a:lvl1pPr algn="l">
              <a:defRPr sz="2400"/>
            </a:lvl1pPr>
            <a:lvl2pPr algn="l">
              <a:defRPr sz="2000"/>
            </a:lvl2pPr>
            <a:lvl3pPr algn="l">
              <a:defRPr sz="1800"/>
            </a:lvl3pPr>
            <a:lvl4pPr algn="l">
              <a:defRPr sz="1600"/>
            </a:lvl4pPr>
            <a:lvl5pPr algn="l">
              <a:defRPr sz="1600"/>
            </a:lvl5pPr>
            <a:extLst/>
          </a:lstStyle>
          <a:p>
            <a:pPr lvl="0" eaLnBrk="1" latinLnBrk="0" hangingPunct="1"/>
            <a:r>
              <a:rPr lang="es-ES"/>
              <a:t>Haga clic para modificar el estilo de texto del patrón</a:t>
            </a:r>
          </a:p>
          <a:p>
            <a:pPr lvl="1" eaLnBrk="1" latinLnBrk="0" hangingPunct="1"/>
            <a:r>
              <a:rPr lang="es-ES"/>
              <a:t>Segundo nivel</a:t>
            </a:r>
          </a:p>
          <a:p>
            <a:pPr lvl="2" eaLnBrk="1" latinLnBrk="0" hangingPunct="1"/>
            <a:r>
              <a:rPr lang="es-ES"/>
              <a:t>Tercer nivel</a:t>
            </a:r>
          </a:p>
          <a:p>
            <a:pPr lvl="3" eaLnBrk="1" latinLnBrk="0" hangingPunct="1"/>
            <a:r>
              <a:rPr lang="es-ES"/>
              <a:t>Cuarto nivel</a:t>
            </a:r>
          </a:p>
          <a:p>
            <a:pPr lvl="4" eaLnBrk="1" latinLnBrk="0" hangingPunct="1"/>
            <a:r>
              <a:rPr lang="es-ES"/>
              <a:t>Quinto nivel</a:t>
            </a:r>
            <a:endParaRPr kumimoji="0" lang="en-US"/>
          </a:p>
        </p:txBody>
      </p:sp>
      <p:sp>
        <p:nvSpPr>
          <p:cNvPr id="7" name="6 Marcador de fecha"/>
          <p:cNvSpPr>
            <a:spLocks noGrp="1"/>
          </p:cNvSpPr>
          <p:nvPr>
            <p:ph type="dt" sz="half" idx="10"/>
          </p:nvPr>
        </p:nvSpPr>
        <p:spPr/>
        <p:txBody>
          <a:bodyPr/>
          <a:lstStyle/>
          <a:p>
            <a:fld id="{7A847CFC-816F-41D0-AAC0-9BF4FEBC753E}" type="datetimeFigureOut">
              <a:rPr lang="es-ES" smtClean="0"/>
              <a:pPr/>
              <a:t>23/4/19</a:t>
            </a:fld>
            <a:endParaRPr lang="es-ES"/>
          </a:p>
        </p:txBody>
      </p:sp>
      <p:sp>
        <p:nvSpPr>
          <p:cNvPr id="8" name="7 Marcador de pie de página"/>
          <p:cNvSpPr>
            <a:spLocks noGrp="1"/>
          </p:cNvSpPr>
          <p:nvPr>
            <p:ph type="ftr" sz="quarter" idx="11"/>
          </p:nvPr>
        </p:nvSpPr>
        <p:spPr/>
        <p:txBody>
          <a:bodyPr/>
          <a:lstStyle/>
          <a:p>
            <a:endParaRPr lang="es-ES"/>
          </a:p>
        </p:txBody>
      </p:sp>
      <p:sp>
        <p:nvSpPr>
          <p:cNvPr id="9" name="8 Marcador de número de diapositiva"/>
          <p:cNvSpPr>
            <a:spLocks noGrp="1"/>
          </p:cNvSpPr>
          <p:nvPr>
            <p:ph type="sldNum" sz="quarter" idx="12"/>
          </p:nvPr>
        </p:nvSpPr>
        <p:spPr/>
        <p:txBody>
          <a:bodyPr/>
          <a:lstStyle/>
          <a:p>
            <a:fld id="{132FADFE-3B8F-471C-ABF0-DBC7717ECBBC}" type="slidenum">
              <a:rPr lang="es-ES" smtClean="0"/>
              <a:pPr/>
              <a:t>‹Nº›</a:t>
            </a:fld>
            <a:endParaRPr lang="es-E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kumimoji="0" lang="es-ES"/>
              <a:t>Haga clic para modificar el estilo de título del patrón</a:t>
            </a:r>
            <a:endParaRPr kumimoji="0" lang="en-US"/>
          </a:p>
        </p:txBody>
      </p:sp>
      <p:sp>
        <p:nvSpPr>
          <p:cNvPr id="3" name="2 Marcador de fecha"/>
          <p:cNvSpPr>
            <a:spLocks noGrp="1"/>
          </p:cNvSpPr>
          <p:nvPr>
            <p:ph type="dt" sz="half" idx="10"/>
          </p:nvPr>
        </p:nvSpPr>
        <p:spPr/>
        <p:txBody>
          <a:bodyPr/>
          <a:lstStyle/>
          <a:p>
            <a:fld id="{7A847CFC-816F-41D0-AAC0-9BF4FEBC753E}" type="datetimeFigureOut">
              <a:rPr lang="es-ES" smtClean="0"/>
              <a:pPr/>
              <a:t>23/4/19</a:t>
            </a:fld>
            <a:endParaRPr lang="es-ES"/>
          </a:p>
        </p:txBody>
      </p:sp>
      <p:sp>
        <p:nvSpPr>
          <p:cNvPr id="4" name="3 Marcador de pie de página"/>
          <p:cNvSpPr>
            <a:spLocks noGrp="1"/>
          </p:cNvSpPr>
          <p:nvPr>
            <p:ph type="ftr" sz="quarter" idx="11"/>
          </p:nvPr>
        </p:nvSpPr>
        <p:spPr/>
        <p:txBody>
          <a:bodyPr/>
          <a:lstStyle/>
          <a:p>
            <a:endParaRPr lang="es-ES"/>
          </a:p>
        </p:txBody>
      </p:sp>
      <p:sp>
        <p:nvSpPr>
          <p:cNvPr id="5" name="4 Marcador de número de diapositiva"/>
          <p:cNvSpPr>
            <a:spLocks noGrp="1"/>
          </p:cNvSpPr>
          <p:nvPr>
            <p:ph type="sldNum" sz="quarter" idx="12"/>
          </p:nvPr>
        </p:nvSpPr>
        <p:spPr/>
        <p:txBody>
          <a:bodyPr/>
          <a:lstStyle/>
          <a:p>
            <a:fld id="{132FADFE-3B8F-471C-ABF0-DBC7717ECBBC}" type="slidenum">
              <a:rPr lang="es-ES" smtClean="0"/>
              <a:pPr/>
              <a:t>‹Nº›</a:t>
            </a:fld>
            <a:endParaRPr lang="es-E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En blanco">
    <p:spTree>
      <p:nvGrpSpPr>
        <p:cNvPr id="1" name=""/>
        <p:cNvGrpSpPr/>
        <p:nvPr/>
      </p:nvGrpSpPr>
      <p:grpSpPr>
        <a:xfrm>
          <a:off x="0" y="0"/>
          <a:ext cx="0" cy="0"/>
          <a:chOff x="0" y="0"/>
          <a:chExt cx="0" cy="0"/>
        </a:xfrm>
      </p:grpSpPr>
      <p:sp>
        <p:nvSpPr>
          <p:cNvPr id="7" name="6 Rectángulo redondeado"/>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1 Marcador de fecha"/>
          <p:cNvSpPr>
            <a:spLocks noGrp="1"/>
          </p:cNvSpPr>
          <p:nvPr>
            <p:ph type="dt" sz="half" idx="10"/>
          </p:nvPr>
        </p:nvSpPr>
        <p:spPr/>
        <p:txBody>
          <a:bodyPr/>
          <a:lstStyle/>
          <a:p>
            <a:fld id="{7A847CFC-816F-41D0-AAC0-9BF4FEBC753E}" type="datetimeFigureOut">
              <a:rPr lang="es-ES" smtClean="0"/>
              <a:pPr/>
              <a:t>23/4/19</a:t>
            </a:fld>
            <a:endParaRPr lang="es-ES"/>
          </a:p>
        </p:txBody>
      </p:sp>
      <p:sp>
        <p:nvSpPr>
          <p:cNvPr id="3" name="2 Marcador de pie de página"/>
          <p:cNvSpPr>
            <a:spLocks noGrp="1"/>
          </p:cNvSpPr>
          <p:nvPr>
            <p:ph type="ftr" sz="quarter" idx="11"/>
          </p:nvPr>
        </p:nvSpPr>
        <p:spPr/>
        <p:txBody>
          <a:bodyPr/>
          <a:lstStyle/>
          <a:p>
            <a:endParaRPr lang="es-ES"/>
          </a:p>
        </p:txBody>
      </p:sp>
      <p:sp>
        <p:nvSpPr>
          <p:cNvPr id="4" name="3 Marcador de número de diapositiva"/>
          <p:cNvSpPr>
            <a:spLocks noGrp="1"/>
          </p:cNvSpPr>
          <p:nvPr>
            <p:ph type="sldNum" sz="quarter" idx="12"/>
          </p:nvPr>
        </p:nvSpPr>
        <p:spPr/>
        <p:txBody>
          <a:bodyPr/>
          <a:lstStyle/>
          <a:p>
            <a:fld id="{132FADFE-3B8F-471C-ABF0-DBC7717ECBBC}" type="slidenum">
              <a:rPr lang="es-ES" smtClean="0"/>
              <a:pPr/>
              <a:t>‹Nº›</a:t>
            </a:fld>
            <a:endParaRPr lang="es-E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5538784" y="533400"/>
            <a:ext cx="2971800" cy="914400"/>
          </a:xfrm>
        </p:spPr>
        <p:txBody>
          <a:bodyPr anchor="b"/>
          <a:lstStyle>
            <a:lvl1pPr algn="l">
              <a:buNone/>
              <a:defRPr sz="2200" b="1">
                <a:solidFill>
                  <a:schemeClr val="accent1"/>
                </a:solidFill>
              </a:defRPr>
            </a:lvl1pPr>
            <a:extLst/>
          </a:lstStyle>
          <a:p>
            <a:r>
              <a:rPr kumimoji="0" lang="es-ES"/>
              <a:t>Haga clic para modificar el estilo de título del patrón</a:t>
            </a:r>
            <a:endParaRPr kumimoji="0" lang="en-US"/>
          </a:p>
        </p:txBody>
      </p:sp>
      <p:sp>
        <p:nvSpPr>
          <p:cNvPr id="3" name="2 Marcador de texto"/>
          <p:cNvSpPr>
            <a:spLocks noGrp="1"/>
          </p:cNvSpPr>
          <p:nvPr>
            <p:ph type="body" idx="2"/>
          </p:nvPr>
        </p:nvSpPr>
        <p:spPr>
          <a:xfrm>
            <a:off x="5538847" y="1447802"/>
            <a:ext cx="2971800" cy="4206112"/>
          </a:xfrm>
        </p:spPr>
        <p:txBody>
          <a:bodyPr lIns="91440"/>
          <a:lstStyle>
            <a:lvl1pPr marL="18288" marR="18288" indent="0">
              <a:spcBef>
                <a:spcPts val="0"/>
              </a:spcBef>
              <a:buNone/>
              <a:defRPr sz="1400">
                <a:solidFill>
                  <a:schemeClr val="tx1"/>
                </a:solidFill>
              </a:defRPr>
            </a:lvl1pPr>
            <a:lvl2pPr>
              <a:buNone/>
              <a:defRPr sz="1200">
                <a:solidFill>
                  <a:schemeClr val="tx1"/>
                </a:solidFill>
              </a:defRPr>
            </a:lvl2pPr>
            <a:lvl3pPr>
              <a:buNone/>
              <a:defRPr sz="1000">
                <a:solidFill>
                  <a:schemeClr val="tx1"/>
                </a:solidFill>
              </a:defRPr>
            </a:lvl3pPr>
            <a:lvl4pPr>
              <a:buNone/>
              <a:defRPr sz="900">
                <a:solidFill>
                  <a:schemeClr val="tx1"/>
                </a:solidFill>
              </a:defRPr>
            </a:lvl4pPr>
            <a:lvl5pPr>
              <a:buNone/>
              <a:defRPr sz="900">
                <a:solidFill>
                  <a:schemeClr val="tx1"/>
                </a:solidFill>
              </a:defRPr>
            </a:lvl5pPr>
            <a:extLst/>
          </a:lstStyle>
          <a:p>
            <a:pPr lvl="0" eaLnBrk="1" latinLnBrk="0" hangingPunct="1"/>
            <a:r>
              <a:rPr lang="es-ES"/>
              <a:t>Haga clic para modificar el estilo de texto del patrón</a:t>
            </a:r>
          </a:p>
          <a:p>
            <a:pPr lvl="1" eaLnBrk="1" latinLnBrk="0" hangingPunct="1"/>
            <a:r>
              <a:rPr lang="es-ES"/>
              <a:t>Segundo nivel</a:t>
            </a:r>
          </a:p>
          <a:p>
            <a:pPr lvl="2" eaLnBrk="1" latinLnBrk="0" hangingPunct="1"/>
            <a:r>
              <a:rPr lang="es-ES"/>
              <a:t>Tercer nivel</a:t>
            </a:r>
          </a:p>
          <a:p>
            <a:pPr lvl="3" eaLnBrk="1" latinLnBrk="0" hangingPunct="1"/>
            <a:r>
              <a:rPr lang="es-ES"/>
              <a:t>Cuarto nivel</a:t>
            </a:r>
          </a:p>
          <a:p>
            <a:pPr lvl="4" eaLnBrk="1" latinLnBrk="0" hangingPunct="1"/>
            <a:r>
              <a:rPr lang="es-ES"/>
              <a:t>Quinto nivel</a:t>
            </a:r>
            <a:endParaRPr kumimoji="0" lang="en-US"/>
          </a:p>
        </p:txBody>
      </p:sp>
      <p:sp>
        <p:nvSpPr>
          <p:cNvPr id="4" name="3 Marcador de contenido"/>
          <p:cNvSpPr>
            <a:spLocks noGrp="1"/>
          </p:cNvSpPr>
          <p:nvPr>
            <p:ph sz="half" idx="1"/>
          </p:nvPr>
        </p:nvSpPr>
        <p:spPr>
          <a:xfrm>
            <a:off x="761372" y="930144"/>
            <a:ext cx="4626159" cy="4724402"/>
          </a:xfrm>
        </p:spPr>
        <p:txBody>
          <a:bodyPr/>
          <a:lstStyle>
            <a:lvl1pPr>
              <a:defRPr sz="2800">
                <a:solidFill>
                  <a:schemeClr val="tx1"/>
                </a:solidFill>
              </a:defRPr>
            </a:lvl1pPr>
            <a:lvl2pPr>
              <a:defRPr sz="2600">
                <a:solidFill>
                  <a:schemeClr val="tx1"/>
                </a:solidFill>
              </a:defRPr>
            </a:lvl2pPr>
            <a:lvl3pPr>
              <a:defRPr sz="2400">
                <a:solidFill>
                  <a:schemeClr val="tx1"/>
                </a:solidFill>
              </a:defRPr>
            </a:lvl3pPr>
            <a:lvl4pPr>
              <a:defRPr sz="2000">
                <a:solidFill>
                  <a:schemeClr val="tx1"/>
                </a:solidFill>
              </a:defRPr>
            </a:lvl4pPr>
            <a:lvl5pPr>
              <a:defRPr sz="2000">
                <a:solidFill>
                  <a:schemeClr val="tx1"/>
                </a:solidFill>
              </a:defRPr>
            </a:lvl5pPr>
            <a:lvl6pPr>
              <a:buNone/>
              <a:defRPr/>
            </a:lvl6pPr>
            <a:extLst/>
          </a:lstStyle>
          <a:p>
            <a:pPr lvl="0" eaLnBrk="1" latinLnBrk="0" hangingPunct="1"/>
            <a:r>
              <a:rPr lang="es-ES"/>
              <a:t>Haga clic para modificar el estilo de texto del patrón</a:t>
            </a:r>
          </a:p>
          <a:p>
            <a:pPr lvl="1" eaLnBrk="1" latinLnBrk="0" hangingPunct="1"/>
            <a:r>
              <a:rPr lang="es-ES"/>
              <a:t>Segundo nivel</a:t>
            </a:r>
          </a:p>
          <a:p>
            <a:pPr lvl="2" eaLnBrk="1" latinLnBrk="0" hangingPunct="1"/>
            <a:r>
              <a:rPr lang="es-ES"/>
              <a:t>Tercer nivel</a:t>
            </a:r>
          </a:p>
          <a:p>
            <a:pPr lvl="3" eaLnBrk="1" latinLnBrk="0" hangingPunct="1"/>
            <a:r>
              <a:rPr lang="es-ES"/>
              <a:t>Cuarto nivel</a:t>
            </a:r>
          </a:p>
          <a:p>
            <a:pPr lvl="4" eaLnBrk="1" latinLnBrk="0" hangingPunct="1"/>
            <a:r>
              <a:rPr lang="es-ES"/>
              <a:t>Quinto nivel</a:t>
            </a:r>
            <a:endParaRPr kumimoji="0" lang="en-US"/>
          </a:p>
        </p:txBody>
      </p:sp>
      <p:sp>
        <p:nvSpPr>
          <p:cNvPr id="5" name="4 Marcador de fecha"/>
          <p:cNvSpPr>
            <a:spLocks noGrp="1"/>
          </p:cNvSpPr>
          <p:nvPr>
            <p:ph type="dt" sz="half" idx="10"/>
          </p:nvPr>
        </p:nvSpPr>
        <p:spPr/>
        <p:txBody>
          <a:bodyPr/>
          <a:lstStyle/>
          <a:p>
            <a:fld id="{7A847CFC-816F-41D0-AAC0-9BF4FEBC753E}" type="datetimeFigureOut">
              <a:rPr lang="es-ES" smtClean="0"/>
              <a:pPr/>
              <a:t>23/4/19</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132FADFE-3B8F-471C-ABF0-DBC7717ECBBC}" type="slidenum">
              <a:rPr lang="es-ES" smtClean="0"/>
              <a:pPr/>
              <a:t>‹Nº›</a:t>
            </a:fld>
            <a:endParaRPr lang="es-E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15" name="14 Rectángulo redondeado"/>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10 Redondear rectángulo de esquina sencilla"/>
          <p:cNvSpPr/>
          <p:nvPr/>
        </p:nvSpPr>
        <p:spPr>
          <a:xfrm>
            <a:off x="6400800" y="434162"/>
            <a:ext cx="2324605" cy="4343400"/>
          </a:xfrm>
          <a:prstGeom prst="round1Rect">
            <a:avLst>
              <a:gd name="adj" fmla="val 2748"/>
            </a:avLst>
          </a:prstGeom>
          <a:solidFill>
            <a:srgbClr val="1C1C1C"/>
          </a:soli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1 Título"/>
          <p:cNvSpPr>
            <a:spLocks noGrp="1"/>
          </p:cNvSpPr>
          <p:nvPr>
            <p:ph type="title"/>
          </p:nvPr>
        </p:nvSpPr>
        <p:spPr>
          <a:xfrm>
            <a:off x="457200" y="5012056"/>
            <a:ext cx="8229600" cy="1051560"/>
          </a:xfrm>
        </p:spPr>
        <p:txBody>
          <a:bodyPr anchor="t"/>
          <a:lstStyle>
            <a:lvl1pPr algn="l">
              <a:buNone/>
              <a:defRPr sz="3600" b="0">
                <a:solidFill>
                  <a:schemeClr val="bg2">
                    <a:shade val="25000"/>
                  </a:schemeClr>
                </a:solidFill>
                <a:effectLst/>
              </a:defRPr>
            </a:lvl1pPr>
            <a:extLst/>
          </a:lstStyle>
          <a:p>
            <a:r>
              <a:rPr kumimoji="0" lang="es-ES"/>
              <a:t>Haga clic para modificar el estilo de título del patrón</a:t>
            </a:r>
            <a:endParaRPr kumimoji="0" lang="en-US"/>
          </a:p>
        </p:txBody>
      </p:sp>
      <p:sp>
        <p:nvSpPr>
          <p:cNvPr id="4" name="3 Marcador de texto"/>
          <p:cNvSpPr>
            <a:spLocks noGrp="1"/>
          </p:cNvSpPr>
          <p:nvPr>
            <p:ph type="body" sz="half" idx="2"/>
          </p:nvPr>
        </p:nvSpPr>
        <p:spPr bwMode="grayWhite">
          <a:xfrm>
            <a:off x="6462712" y="533400"/>
            <a:ext cx="2240280" cy="4211480"/>
          </a:xfrm>
        </p:spPr>
        <p:txBody>
          <a:bodyPr lIns="91440"/>
          <a:lstStyle>
            <a:lvl1pPr marL="45720" indent="0" algn="l">
              <a:spcBef>
                <a:spcPts val="0"/>
              </a:spcBef>
              <a:buNone/>
              <a:defRPr sz="1400">
                <a:solidFill>
                  <a:srgbClr val="FFFFFF"/>
                </a:solidFill>
              </a:defRPr>
            </a:lvl1pPr>
            <a:lvl2pPr>
              <a:defRPr sz="1200">
                <a:solidFill>
                  <a:srgbClr val="FFFFFF"/>
                </a:solidFill>
              </a:defRPr>
            </a:lvl2pPr>
            <a:lvl3pPr>
              <a:defRPr sz="1000">
                <a:solidFill>
                  <a:srgbClr val="FFFFFF"/>
                </a:solidFill>
              </a:defRPr>
            </a:lvl3pPr>
            <a:lvl4pPr>
              <a:defRPr sz="900">
                <a:solidFill>
                  <a:srgbClr val="FFFFFF"/>
                </a:solidFill>
              </a:defRPr>
            </a:lvl4pPr>
            <a:lvl5pPr>
              <a:defRPr sz="900">
                <a:solidFill>
                  <a:srgbClr val="FFFFFF"/>
                </a:solidFill>
              </a:defRPr>
            </a:lvl5pPr>
            <a:extLst/>
          </a:lstStyle>
          <a:p>
            <a:pPr lvl="0" eaLnBrk="1" latinLnBrk="0" hangingPunct="1"/>
            <a:r>
              <a:rPr lang="es-ES"/>
              <a:t>Haga clic para modificar el estilo de texto del patrón</a:t>
            </a:r>
          </a:p>
          <a:p>
            <a:pPr lvl="1" eaLnBrk="1" latinLnBrk="0" hangingPunct="1"/>
            <a:r>
              <a:rPr lang="es-ES"/>
              <a:t>Segundo nivel</a:t>
            </a:r>
          </a:p>
          <a:p>
            <a:pPr lvl="2" eaLnBrk="1" latinLnBrk="0" hangingPunct="1"/>
            <a:r>
              <a:rPr lang="es-ES"/>
              <a:t>Tercer nivel</a:t>
            </a:r>
          </a:p>
          <a:p>
            <a:pPr lvl="3" eaLnBrk="1" latinLnBrk="0" hangingPunct="1"/>
            <a:r>
              <a:rPr lang="es-ES"/>
              <a:t>Cuarto nivel</a:t>
            </a:r>
          </a:p>
          <a:p>
            <a:pPr lvl="4" eaLnBrk="1" latinLnBrk="0" hangingPunct="1"/>
            <a:r>
              <a:rPr lang="es-ES"/>
              <a:t>Quinto nivel</a:t>
            </a:r>
            <a:endParaRPr kumimoji="0" lang="en-US"/>
          </a:p>
        </p:txBody>
      </p:sp>
      <p:sp>
        <p:nvSpPr>
          <p:cNvPr id="5" name="4 Marcador de fecha"/>
          <p:cNvSpPr>
            <a:spLocks noGrp="1"/>
          </p:cNvSpPr>
          <p:nvPr>
            <p:ph type="dt" sz="half" idx="10"/>
          </p:nvPr>
        </p:nvSpPr>
        <p:spPr/>
        <p:txBody>
          <a:bodyPr/>
          <a:lstStyle/>
          <a:p>
            <a:fld id="{7A847CFC-816F-41D0-AAC0-9BF4FEBC753E}" type="datetimeFigureOut">
              <a:rPr lang="es-ES" smtClean="0"/>
              <a:pPr/>
              <a:t>23/4/19</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132FADFE-3B8F-471C-ABF0-DBC7717ECBBC}" type="slidenum">
              <a:rPr lang="es-ES" smtClean="0"/>
              <a:pPr/>
              <a:t>‹Nº›</a:t>
            </a:fld>
            <a:endParaRPr lang="es-ES"/>
          </a:p>
        </p:txBody>
      </p:sp>
      <p:sp>
        <p:nvSpPr>
          <p:cNvPr id="3" name="2 Marcador de posición de imagen"/>
          <p:cNvSpPr>
            <a:spLocks noGrp="1"/>
          </p:cNvSpPr>
          <p:nvPr>
            <p:ph type="pic" idx="1"/>
          </p:nvPr>
        </p:nvSpPr>
        <p:spPr>
          <a:xfrm>
            <a:off x="421480" y="435768"/>
            <a:ext cx="5925312" cy="4343400"/>
          </a:xfrm>
          <a:prstGeom prst="snipRoundRect">
            <a:avLst>
              <a:gd name="adj1" fmla="val 1040"/>
              <a:gd name="adj2" fmla="val 0"/>
            </a:avLst>
          </a:prstGeom>
          <a:solidFill>
            <a:schemeClr val="bg2">
              <a:shade val="10000"/>
            </a:schemeClr>
          </a:solidFill>
        </p:spPr>
        <p:txBody>
          <a:bodyPr/>
          <a:lstStyle>
            <a:lvl1pPr marL="0" indent="0">
              <a:buNone/>
              <a:defRPr sz="3200"/>
            </a:lvl1pPr>
            <a:extLst/>
          </a:lstStyle>
          <a:p>
            <a:r>
              <a:rPr kumimoji="0" lang="es-ES"/>
              <a:t>Haga clic en el icono para agregar una imagen</a:t>
            </a:r>
            <a:endParaRPr kumimoji="0"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6 Rectángulo redondeado"/>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8 Rectángulo redondeado"/>
          <p:cNvSpPr/>
          <p:nvPr/>
        </p:nvSpPr>
        <p:spPr>
          <a:xfrm>
            <a:off x="418596" y="434162"/>
            <a:ext cx="8306809" cy="5486400"/>
          </a:xfrm>
          <a:prstGeom prst="roundRect">
            <a:avLst>
              <a:gd name="adj" fmla="val 2127"/>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12 Marcador de título"/>
          <p:cNvSpPr>
            <a:spLocks noGrp="1"/>
          </p:cNvSpPr>
          <p:nvPr>
            <p:ph type="title"/>
          </p:nvPr>
        </p:nvSpPr>
        <p:spPr>
          <a:xfrm>
            <a:off x="502920" y="4985590"/>
            <a:ext cx="8183880" cy="1051560"/>
          </a:xfrm>
          <a:prstGeom prst="rect">
            <a:avLst/>
          </a:prstGeom>
        </p:spPr>
        <p:txBody>
          <a:bodyPr vert="horz" anchor="b">
            <a:normAutofit/>
          </a:bodyPr>
          <a:lstStyle/>
          <a:p>
            <a:r>
              <a:rPr kumimoji="0" lang="es-ES"/>
              <a:t>Haga clic para modificar el estilo de título del patrón</a:t>
            </a:r>
            <a:endParaRPr kumimoji="0" lang="en-US"/>
          </a:p>
        </p:txBody>
      </p:sp>
      <p:sp>
        <p:nvSpPr>
          <p:cNvPr id="4" name="3 Marcador de texto"/>
          <p:cNvSpPr>
            <a:spLocks noGrp="1"/>
          </p:cNvSpPr>
          <p:nvPr>
            <p:ph type="body" idx="1"/>
          </p:nvPr>
        </p:nvSpPr>
        <p:spPr>
          <a:xfrm>
            <a:off x="502920" y="530352"/>
            <a:ext cx="8183880" cy="4187952"/>
          </a:xfrm>
          <a:prstGeom prst="rect">
            <a:avLst/>
          </a:prstGeom>
        </p:spPr>
        <p:txBody>
          <a:bodyPr vert="horz" lIns="182880" tIns="91440">
            <a:normAutofit/>
          </a:bodyPr>
          <a:lstStyle/>
          <a:p>
            <a:pPr lvl="0" eaLnBrk="1" latinLnBrk="0" hangingPunct="1"/>
            <a:r>
              <a:rPr kumimoji="0" lang="es-ES"/>
              <a:t>Haga clic para modificar el estilo de texto del patrón</a:t>
            </a:r>
          </a:p>
          <a:p>
            <a:pPr lvl="1" eaLnBrk="1" latinLnBrk="0" hangingPunct="1"/>
            <a:r>
              <a:rPr kumimoji="0" lang="es-ES"/>
              <a:t>Segundo nivel</a:t>
            </a:r>
          </a:p>
          <a:p>
            <a:pPr lvl="2" eaLnBrk="1" latinLnBrk="0" hangingPunct="1"/>
            <a:r>
              <a:rPr kumimoji="0" lang="es-ES"/>
              <a:t>Tercer nivel</a:t>
            </a:r>
          </a:p>
          <a:p>
            <a:pPr lvl="3" eaLnBrk="1" latinLnBrk="0" hangingPunct="1"/>
            <a:r>
              <a:rPr kumimoji="0" lang="es-ES"/>
              <a:t>Cuarto nivel</a:t>
            </a:r>
          </a:p>
          <a:p>
            <a:pPr lvl="4" eaLnBrk="1" latinLnBrk="0" hangingPunct="1"/>
            <a:r>
              <a:rPr kumimoji="0" lang="es-ES"/>
              <a:t>Quinto nivel</a:t>
            </a:r>
            <a:endParaRPr kumimoji="0" lang="en-US"/>
          </a:p>
        </p:txBody>
      </p:sp>
      <p:sp>
        <p:nvSpPr>
          <p:cNvPr id="25" name="24 Marcador de fecha"/>
          <p:cNvSpPr>
            <a:spLocks noGrp="1"/>
          </p:cNvSpPr>
          <p:nvPr>
            <p:ph type="dt" sz="half" idx="2"/>
          </p:nvPr>
        </p:nvSpPr>
        <p:spPr>
          <a:xfrm>
            <a:off x="3776328" y="6111875"/>
            <a:ext cx="2286000" cy="365125"/>
          </a:xfrm>
          <a:prstGeom prst="rect">
            <a:avLst/>
          </a:prstGeom>
        </p:spPr>
        <p:txBody>
          <a:bodyPr vert="horz" anchor="b"/>
          <a:lstStyle>
            <a:lvl1pPr algn="r" eaLnBrk="1" latinLnBrk="0" hangingPunct="1">
              <a:defRPr kumimoji="0" sz="1000">
                <a:solidFill>
                  <a:schemeClr val="bg2">
                    <a:shade val="50000"/>
                  </a:schemeClr>
                </a:solidFill>
              </a:defRPr>
            </a:lvl1pPr>
            <a:extLst/>
          </a:lstStyle>
          <a:p>
            <a:fld id="{7A847CFC-816F-41D0-AAC0-9BF4FEBC753E}" type="datetimeFigureOut">
              <a:rPr lang="es-ES" smtClean="0"/>
              <a:pPr/>
              <a:t>23/4/19</a:t>
            </a:fld>
            <a:endParaRPr lang="es-ES"/>
          </a:p>
        </p:txBody>
      </p:sp>
      <p:sp>
        <p:nvSpPr>
          <p:cNvPr id="18" name="17 Marcador de pie de página"/>
          <p:cNvSpPr>
            <a:spLocks noGrp="1"/>
          </p:cNvSpPr>
          <p:nvPr>
            <p:ph type="ftr" sz="quarter" idx="3"/>
          </p:nvPr>
        </p:nvSpPr>
        <p:spPr>
          <a:xfrm>
            <a:off x="6062328" y="6111875"/>
            <a:ext cx="2286000" cy="365125"/>
          </a:xfrm>
          <a:prstGeom prst="rect">
            <a:avLst/>
          </a:prstGeom>
        </p:spPr>
        <p:txBody>
          <a:bodyPr vert="horz" anchor="b"/>
          <a:lstStyle>
            <a:lvl1pPr algn="l" eaLnBrk="1" latinLnBrk="0" hangingPunct="1">
              <a:defRPr kumimoji="0" sz="1000">
                <a:solidFill>
                  <a:schemeClr val="bg2">
                    <a:shade val="50000"/>
                  </a:schemeClr>
                </a:solidFill>
              </a:defRPr>
            </a:lvl1pPr>
            <a:extLst/>
          </a:lstStyle>
          <a:p>
            <a:endParaRPr lang="es-ES"/>
          </a:p>
        </p:txBody>
      </p:sp>
      <p:sp>
        <p:nvSpPr>
          <p:cNvPr id="5" name="4 Marcador de número de diapositiva"/>
          <p:cNvSpPr>
            <a:spLocks noGrp="1"/>
          </p:cNvSpPr>
          <p:nvPr>
            <p:ph type="sldNum" sz="quarter" idx="4"/>
          </p:nvPr>
        </p:nvSpPr>
        <p:spPr>
          <a:xfrm>
            <a:off x="8348328" y="6111875"/>
            <a:ext cx="457200" cy="365125"/>
          </a:xfrm>
          <a:prstGeom prst="rect">
            <a:avLst/>
          </a:prstGeom>
        </p:spPr>
        <p:txBody>
          <a:bodyPr vert="horz" anchor="b"/>
          <a:lstStyle>
            <a:lvl1pPr algn="r" eaLnBrk="1" latinLnBrk="0" hangingPunct="1">
              <a:defRPr kumimoji="0" sz="1000">
                <a:solidFill>
                  <a:schemeClr val="bg2">
                    <a:shade val="50000"/>
                  </a:schemeClr>
                </a:solidFill>
              </a:defRPr>
            </a:lvl1pPr>
            <a:extLst/>
          </a:lstStyle>
          <a:p>
            <a:fld id="{132FADFE-3B8F-471C-ABF0-DBC7717ECBBC}" type="slidenum">
              <a:rPr lang="es-ES" smtClean="0"/>
              <a:pPr/>
              <a:t>‹Nº›</a:t>
            </a:fld>
            <a:endParaRPr lang="es-E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3600" b="1" kern="1200">
          <a:solidFill>
            <a:schemeClr val="accent1">
              <a:tint val="88000"/>
              <a:satMod val="150000"/>
            </a:schemeClr>
          </a:solidFill>
          <a:effectLst>
            <a:outerShdw blurRad="53975" dist="22860" dir="5400000" algn="tl" rotWithShape="0">
              <a:srgbClr val="000000">
                <a:alpha val="55000"/>
              </a:srgbClr>
            </a:outerShdw>
          </a:effectLst>
          <a:latin typeface="+mj-lt"/>
          <a:ea typeface="+mj-ea"/>
          <a:cs typeface="+mj-cs"/>
        </a:defRPr>
      </a:lvl1pPr>
      <a:extLst/>
    </p:titleStyle>
    <p:bodyStyle>
      <a:lvl1pPr marL="265176" indent="-265176" algn="l" rtl="0" eaLnBrk="1" latinLnBrk="0" hangingPunct="1">
        <a:spcBef>
          <a:spcPts val="250"/>
        </a:spcBef>
        <a:buClr>
          <a:schemeClr val="accent1"/>
        </a:buClr>
        <a:buSzPct val="80000"/>
        <a:buFont typeface="Wingdings 2"/>
        <a:buChar char=""/>
        <a:defRPr kumimoji="0" sz="2800" kern="1200">
          <a:solidFill>
            <a:schemeClr val="tx1"/>
          </a:solidFill>
          <a:effectLst/>
          <a:latin typeface="+mn-lt"/>
          <a:ea typeface="+mn-ea"/>
          <a:cs typeface="+mn-cs"/>
        </a:defRPr>
      </a:lvl1pPr>
      <a:lvl2pPr marL="548640" indent="-201168" algn="l" rtl="0" eaLnBrk="1" latinLnBrk="0" hangingPunct="1">
        <a:spcBef>
          <a:spcPts val="250"/>
        </a:spcBef>
        <a:buClr>
          <a:schemeClr val="accent1"/>
        </a:buClr>
        <a:buSzPct val="100000"/>
        <a:buFont typeface="Verdana"/>
        <a:buChar char="◦"/>
        <a:defRPr kumimoji="0" sz="2400" kern="1200">
          <a:solidFill>
            <a:schemeClr val="tx1"/>
          </a:solidFill>
          <a:latin typeface="+mn-lt"/>
          <a:ea typeface="+mn-ea"/>
          <a:cs typeface="+mn-cs"/>
        </a:defRPr>
      </a:lvl2pPr>
      <a:lvl3pPr marL="786384" indent="-182880" algn="l" rtl="0" eaLnBrk="1" latinLnBrk="0" hangingPunct="1">
        <a:spcBef>
          <a:spcPts val="250"/>
        </a:spcBef>
        <a:buClr>
          <a:schemeClr val="accent2">
            <a:tint val="85000"/>
            <a:satMod val="285000"/>
          </a:schemeClr>
        </a:buClr>
        <a:buSzPct val="100000"/>
        <a:buFont typeface="Wingdings 2"/>
        <a:buChar char=""/>
        <a:defRPr kumimoji="0" sz="2200" kern="1200">
          <a:solidFill>
            <a:schemeClr val="tx1"/>
          </a:solidFill>
          <a:latin typeface="+mn-lt"/>
          <a:ea typeface="+mn-ea"/>
          <a:cs typeface="+mn-cs"/>
        </a:defRPr>
      </a:lvl3pPr>
      <a:lvl4pPr marL="1024128" indent="-182880" algn="l" rtl="0" eaLnBrk="1" latinLnBrk="0" hangingPunct="1">
        <a:spcBef>
          <a:spcPts val="230"/>
        </a:spcBef>
        <a:buClr>
          <a:schemeClr val="accent2">
            <a:tint val="85000"/>
            <a:satMod val="285000"/>
          </a:schemeClr>
        </a:buClr>
        <a:buSzPct val="112000"/>
        <a:buFont typeface="Verdana"/>
        <a:buChar char="◦"/>
        <a:defRPr kumimoji="0" sz="1900" kern="1200">
          <a:solidFill>
            <a:schemeClr val="tx1"/>
          </a:solidFill>
          <a:latin typeface="+mn-lt"/>
          <a:ea typeface="+mn-ea"/>
          <a:cs typeface="+mn-cs"/>
        </a:defRPr>
      </a:lvl4pPr>
      <a:lvl5pPr marL="1280160" indent="-182880" algn="l" rtl="0" eaLnBrk="1" latinLnBrk="0" hangingPunct="1">
        <a:spcBef>
          <a:spcPts val="250"/>
        </a:spcBef>
        <a:buClr>
          <a:schemeClr val="accent3">
            <a:tint val="85000"/>
            <a:satMod val="275000"/>
          </a:schemeClr>
        </a:buClr>
        <a:buSzPct val="100000"/>
        <a:buFont typeface="Wingdings 2"/>
        <a:buChar char=""/>
        <a:defRPr kumimoji="0" sz="1800" kern="1200">
          <a:solidFill>
            <a:schemeClr val="tx1"/>
          </a:solidFill>
          <a:latin typeface="+mn-lt"/>
          <a:ea typeface="+mn-ea"/>
          <a:cs typeface="+mn-cs"/>
        </a:defRPr>
      </a:lvl5pPr>
      <a:lvl6pPr marL="1490472" indent="-182880" algn="l" rtl="0" eaLnBrk="1" latinLnBrk="0" hangingPunct="1">
        <a:spcBef>
          <a:spcPts val="250"/>
        </a:spcBef>
        <a:buClr>
          <a:schemeClr val="accent3">
            <a:tint val="85000"/>
            <a:satMod val="275000"/>
          </a:schemeClr>
        </a:buClr>
        <a:buSzPct val="100000"/>
        <a:buFont typeface="Verdana"/>
        <a:buChar char="◦"/>
        <a:defRPr kumimoji="0" sz="1700" kern="1200" baseline="0">
          <a:solidFill>
            <a:schemeClr val="tx1"/>
          </a:solidFill>
          <a:latin typeface="+mn-lt"/>
          <a:ea typeface="+mn-ea"/>
          <a:cs typeface="+mn-cs"/>
        </a:defRPr>
      </a:lvl6pPr>
      <a:lvl7pPr marL="1700784"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7pPr>
      <a:lvl8pPr marL="1920240" indent="-182880" algn="l" rtl="0" eaLnBrk="1" latinLnBrk="0" hangingPunct="1">
        <a:spcBef>
          <a:spcPts val="257"/>
        </a:spcBef>
        <a:buClr>
          <a:schemeClr val="accent3">
            <a:tint val="85000"/>
            <a:satMod val="275000"/>
          </a:schemeClr>
        </a:buClr>
        <a:buSzPct val="100000"/>
        <a:buFont typeface="Verdana"/>
        <a:buChar char="◦"/>
        <a:defRPr kumimoji="0" sz="1500" kern="1200" baseline="0">
          <a:solidFill>
            <a:schemeClr val="tx1"/>
          </a:solidFill>
          <a:latin typeface="+mn-lt"/>
          <a:ea typeface="+mn-ea"/>
          <a:cs typeface="+mn-cs"/>
        </a:defRPr>
      </a:lvl8pPr>
      <a:lvl9pPr marL="2148840"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tiff"/><Relationship Id="rId7"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tiff"/></Relationships>
</file>

<file path=ppt/slides/_rels/slide12.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3.png"/><Relationship Id="rId7"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25.png"/><Relationship Id="rId9"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39.tiff"/></Relationships>
</file>

<file path=ppt/slides/_rels/slide14.xml.rels><?xml version="1.0" encoding="UTF-8" standalone="yes"?>
<Relationships xmlns="http://schemas.openxmlformats.org/package/2006/relationships"><Relationship Id="rId3" Type="http://schemas.openxmlformats.org/officeDocument/2006/relationships/image" Target="../media/image40.tiff"/><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1.tiff"/><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42.tiff"/></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48.tiff"/></Relationships>
</file>

<file path=ppt/slides/_rels/slide2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50.tiff"/></Relationships>
</file>

<file path=ppt/slides/_rels/slide2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52.tiff"/></Relationships>
</file>

<file path=ppt/slides/_rels/slide2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54.tiff"/></Relationships>
</file>

<file path=ppt/slides/_rels/slide2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57.tiff"/></Relationships>
</file>

<file path=ppt/slides/_rels/slide2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60.tiff"/></Relationships>
</file>

<file path=ppt/slides/_rels/slide2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66.png"/><Relationship Id="rId4" Type="http://schemas.openxmlformats.org/officeDocument/2006/relationships/image" Target="../media/image65.png"/></Relationships>
</file>

<file path=ppt/slides/_rels/slide31.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67.jpeg"/></Relationships>
</file>

<file path=ppt/slides/_rels/slide3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69.jpeg"/></Relationships>
</file>

<file path=ppt/slides/_rels/slide3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7.xml"/><Relationship Id="rId5" Type="http://schemas.openxmlformats.org/officeDocument/2006/relationships/image" Target="../media/image73.png"/><Relationship Id="rId4" Type="http://schemas.openxmlformats.org/officeDocument/2006/relationships/image" Target="../media/image72.png"/></Relationships>
</file>

<file path=ppt/slides/_rels/slide3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7.xml"/><Relationship Id="rId5" Type="http://schemas.openxmlformats.org/officeDocument/2006/relationships/image" Target="../media/image77.png"/><Relationship Id="rId4" Type="http://schemas.openxmlformats.org/officeDocument/2006/relationships/image" Target="../media/image76.png"/></Relationships>
</file>

<file path=ppt/slides/_rels/slide3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hyperlink" Target="https://www.geogebra.org/m/pyPGsGVc" TargetMode="External"/><Relationship Id="rId2" Type="http://schemas.openxmlformats.org/officeDocument/2006/relationships/image" Target="../media/image81.tiff"/><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70.png"/><Relationship Id="rId1" Type="http://schemas.openxmlformats.org/officeDocument/2006/relationships/slideLayout" Target="../slideLayouts/slideLayout7.xml"/><Relationship Id="rId6" Type="http://schemas.openxmlformats.org/officeDocument/2006/relationships/image" Target="../media/image790.png"/><Relationship Id="rId5" Type="http://schemas.openxmlformats.org/officeDocument/2006/relationships/image" Target="../media/image780.png"/><Relationship Id="rId4" Type="http://schemas.openxmlformats.org/officeDocument/2006/relationships/image" Target="../media/image83.png"/></Relationships>
</file>

<file path=ppt/slides/_rels/slide3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70.png"/><Relationship Id="rId1" Type="http://schemas.openxmlformats.org/officeDocument/2006/relationships/slideLayout" Target="../slideLayouts/slideLayout7.xml"/><Relationship Id="rId6" Type="http://schemas.openxmlformats.org/officeDocument/2006/relationships/image" Target="../media/image84.png"/><Relationship Id="rId5" Type="http://schemas.openxmlformats.org/officeDocument/2006/relationships/image" Target="../media/image790.png"/><Relationship Id="rId4" Type="http://schemas.openxmlformats.org/officeDocument/2006/relationships/image" Target="../media/image80.png"/></Relationships>
</file>

<file path=ppt/slides/_rels/slide4.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70.png"/><Relationship Id="rId1" Type="http://schemas.openxmlformats.org/officeDocument/2006/relationships/slideLayout" Target="../slideLayouts/slideLayout7.xml"/><Relationship Id="rId6" Type="http://schemas.openxmlformats.org/officeDocument/2006/relationships/image" Target="../media/image85.png"/><Relationship Id="rId5" Type="http://schemas.openxmlformats.org/officeDocument/2006/relationships/image" Target="../media/image830.png"/><Relationship Id="rId4" Type="http://schemas.openxmlformats.org/officeDocument/2006/relationships/image" Target="../media/image820.png"/></Relationships>
</file>

<file path=ppt/slides/_rels/slide4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70.png"/><Relationship Id="rId1" Type="http://schemas.openxmlformats.org/officeDocument/2006/relationships/slideLayout" Target="../slideLayouts/slideLayout7.xml"/><Relationship Id="rId5" Type="http://schemas.openxmlformats.org/officeDocument/2006/relationships/image" Target="../media/image86.png"/><Relationship Id="rId4" Type="http://schemas.openxmlformats.org/officeDocument/2006/relationships/image" Target="../media/image850.png"/></Relationships>
</file>

<file path=ppt/slides/_rels/slide42.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70.png"/><Relationship Id="rId1" Type="http://schemas.openxmlformats.org/officeDocument/2006/relationships/slideLayout" Target="../slideLayouts/slideLayout7.xml"/><Relationship Id="rId4" Type="http://schemas.openxmlformats.org/officeDocument/2006/relationships/image" Target="../media/image89.png"/></Relationships>
</file>

<file path=ppt/slides/_rels/slide4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70.png"/><Relationship Id="rId1" Type="http://schemas.openxmlformats.org/officeDocument/2006/relationships/slideLayout" Target="../slideLayouts/slideLayout7.xml"/><Relationship Id="rId4" Type="http://schemas.openxmlformats.org/officeDocument/2006/relationships/image" Target="../media/image91.tiff"/></Relationships>
</file>

<file path=ppt/slides/_rels/slide4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94.tiff"/><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image" Target="../media/image9.tiff"/><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99.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102.png"/><Relationship Id="rId1" Type="http://schemas.openxmlformats.org/officeDocument/2006/relationships/slideLayout" Target="../slideLayouts/slideLayout7.xml"/><Relationship Id="rId5" Type="http://schemas.openxmlformats.org/officeDocument/2006/relationships/image" Target="../media/image104.png"/><Relationship Id="rId4" Type="http://schemas.openxmlformats.org/officeDocument/2006/relationships/image" Target="../media/image103.tiff"/></Relationships>
</file>

<file path=ppt/slides/_rels/slide55.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7.tiff"/><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0.tiff"/></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p:txBody>
          <a:bodyPr>
            <a:normAutofit/>
          </a:bodyPr>
          <a:lstStyle/>
          <a:p>
            <a:pPr algn="ctr"/>
            <a:r>
              <a:rPr lang="es-ES" dirty="0">
                <a:solidFill>
                  <a:schemeClr val="accent1">
                    <a:lumMod val="75000"/>
                  </a:schemeClr>
                </a:solidFill>
              </a:rPr>
              <a:t>Trigonometría</a:t>
            </a:r>
            <a:br>
              <a:rPr lang="es-ES" dirty="0"/>
            </a:br>
            <a:endParaRPr lang="es-ES" dirty="0"/>
          </a:p>
        </p:txBody>
      </p:sp>
      <p:pic>
        <p:nvPicPr>
          <p:cNvPr id="7172" name="Picture 4"/>
          <p:cNvPicPr>
            <a:picLocks noChangeAspect="1" noChangeArrowheads="1"/>
          </p:cNvPicPr>
          <p:nvPr/>
        </p:nvPicPr>
        <p:blipFill>
          <a:blip r:embed="rId2" cstate="email"/>
          <a:srcRect/>
          <a:stretch>
            <a:fillRect/>
          </a:stretch>
        </p:blipFill>
        <p:spPr bwMode="auto">
          <a:xfrm>
            <a:off x="4716016" y="3933056"/>
            <a:ext cx="3388998" cy="200786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174" name="Picture 6" descr="https://encrypted-tbn0.gstatic.com/images?q=tbn:ANd9GcSayAVXMH4eaJIjiVEFZxPP3OmQraWUc1AOd5zOLAQ5KYQCTIT5"/>
          <p:cNvPicPr>
            <a:picLocks noChangeAspect="1" noChangeArrowheads="1"/>
          </p:cNvPicPr>
          <p:nvPr/>
        </p:nvPicPr>
        <p:blipFill>
          <a:blip r:embed="rId3" cstate="email"/>
          <a:srcRect/>
          <a:stretch>
            <a:fillRect/>
          </a:stretch>
        </p:blipFill>
        <p:spPr bwMode="auto">
          <a:xfrm>
            <a:off x="1475656" y="3828422"/>
            <a:ext cx="2376264" cy="226261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357158" y="609881"/>
            <a:ext cx="8429684" cy="461665"/>
          </a:xfrm>
          <a:prstGeom prst="rect">
            <a:avLst/>
          </a:prstGeom>
          <a:noFill/>
        </p:spPr>
        <p:txBody>
          <a:bodyPr wrap="square" rtlCol="0">
            <a:spAutoFit/>
          </a:bodyPr>
          <a:lstStyle/>
          <a:p>
            <a:pPr algn="ctr"/>
            <a:r>
              <a:rPr lang="es-ES" sz="2400" b="1" dirty="0">
                <a:solidFill>
                  <a:schemeClr val="accent1">
                    <a:lumMod val="50000"/>
                  </a:schemeClr>
                </a:solidFill>
              </a:rPr>
              <a:t>2. Razones trigonométricas de un ángulo agudo</a:t>
            </a:r>
          </a:p>
        </p:txBody>
      </p:sp>
      <p:sp>
        <p:nvSpPr>
          <p:cNvPr id="7" name="CuadroTexto 6">
            <a:extLst>
              <a:ext uri="{FF2B5EF4-FFF2-40B4-BE49-F238E27FC236}">
                <a16:creationId xmlns:a16="http://schemas.microsoft.com/office/drawing/2014/main" id="{51BA682D-EE6A-7E46-B5F3-3191F3CF67E1}"/>
              </a:ext>
            </a:extLst>
          </p:cNvPr>
          <p:cNvSpPr txBox="1"/>
          <p:nvPr/>
        </p:nvSpPr>
        <p:spPr>
          <a:xfrm>
            <a:off x="503548" y="1076264"/>
            <a:ext cx="8136904" cy="830997"/>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s-ES" sz="2400" b="1" dirty="0"/>
              <a:t>Utilidad a situaciones de la vida real</a:t>
            </a:r>
          </a:p>
          <a:p>
            <a:r>
              <a:rPr lang="es-ES" sz="2400" dirty="0"/>
              <a:t>- ¿Cómo medir distancias en la vida real?</a:t>
            </a:r>
          </a:p>
        </p:txBody>
      </p:sp>
      <p:sp>
        <p:nvSpPr>
          <p:cNvPr id="4" name="Rectángulo 3">
            <a:extLst>
              <a:ext uri="{FF2B5EF4-FFF2-40B4-BE49-F238E27FC236}">
                <a16:creationId xmlns:a16="http://schemas.microsoft.com/office/drawing/2014/main" id="{C85DE02C-82E7-4849-92C0-127B8B676076}"/>
              </a:ext>
            </a:extLst>
          </p:cNvPr>
          <p:cNvSpPr/>
          <p:nvPr/>
        </p:nvSpPr>
        <p:spPr>
          <a:xfrm>
            <a:off x="4572000" y="2132856"/>
            <a:ext cx="3925242" cy="369332"/>
          </a:xfrm>
          <a:prstGeom prst="rect">
            <a:avLst/>
          </a:prstGeom>
        </p:spPr>
        <p:txBody>
          <a:bodyPr wrap="none">
            <a:spAutoFit/>
          </a:bodyPr>
          <a:lstStyle/>
          <a:p>
            <a:r>
              <a:rPr lang="es-ES" dirty="0"/>
              <a:t>Más modernos: Apps para móvil</a:t>
            </a:r>
          </a:p>
        </p:txBody>
      </p:sp>
      <p:sp>
        <p:nvSpPr>
          <p:cNvPr id="5" name="Rectángulo 4">
            <a:extLst>
              <a:ext uri="{FF2B5EF4-FFF2-40B4-BE49-F238E27FC236}">
                <a16:creationId xmlns:a16="http://schemas.microsoft.com/office/drawing/2014/main" id="{F84AB84C-8FBC-E94B-AF58-765093C1032B}"/>
              </a:ext>
            </a:extLst>
          </p:cNvPr>
          <p:cNvSpPr/>
          <p:nvPr/>
        </p:nvSpPr>
        <p:spPr>
          <a:xfrm>
            <a:off x="683568" y="2132856"/>
            <a:ext cx="1757982" cy="369332"/>
          </a:xfrm>
          <a:prstGeom prst="rect">
            <a:avLst/>
          </a:prstGeom>
        </p:spPr>
        <p:txBody>
          <a:bodyPr wrap="none">
            <a:spAutoFit/>
          </a:bodyPr>
          <a:lstStyle/>
          <a:p>
            <a:r>
              <a:rPr lang="es-ES" dirty="0"/>
              <a:t>Forma clásica</a:t>
            </a:r>
          </a:p>
        </p:txBody>
      </p:sp>
      <p:pic>
        <p:nvPicPr>
          <p:cNvPr id="2" name="Imagen 1">
            <a:extLst>
              <a:ext uri="{FF2B5EF4-FFF2-40B4-BE49-F238E27FC236}">
                <a16:creationId xmlns:a16="http://schemas.microsoft.com/office/drawing/2014/main" id="{68DA6F62-3D7D-084F-8AA5-2ECC5749BF6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86998" y="2996952"/>
            <a:ext cx="3325724" cy="2232248"/>
          </a:xfrm>
          <a:prstGeom prst="rect">
            <a:avLst/>
          </a:prstGeom>
        </p:spPr>
      </p:pic>
      <p:pic>
        <p:nvPicPr>
          <p:cNvPr id="6" name="Imagen 5">
            <a:extLst>
              <a:ext uri="{FF2B5EF4-FFF2-40B4-BE49-F238E27FC236}">
                <a16:creationId xmlns:a16="http://schemas.microsoft.com/office/drawing/2014/main" id="{A2F9A101-BA53-8642-AB5B-7C76843D3A4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799156" y="2544704"/>
            <a:ext cx="1128098" cy="1095972"/>
          </a:xfrm>
          <a:prstGeom prst="rect">
            <a:avLst/>
          </a:prstGeom>
        </p:spPr>
      </p:pic>
      <p:pic>
        <p:nvPicPr>
          <p:cNvPr id="9" name="Imagen 8">
            <a:extLst>
              <a:ext uri="{FF2B5EF4-FFF2-40B4-BE49-F238E27FC236}">
                <a16:creationId xmlns:a16="http://schemas.microsoft.com/office/drawing/2014/main" id="{A6D16F9C-3A26-0444-BF63-FF18471A2899}"/>
              </a:ext>
            </a:extLst>
          </p:cNvPr>
          <p:cNvPicPr>
            <a:picLocks noChangeAspect="1"/>
          </p:cNvPicPr>
          <p:nvPr/>
        </p:nvPicPr>
        <p:blipFill>
          <a:blip r:embed="rId5"/>
          <a:stretch>
            <a:fillRect/>
          </a:stretch>
        </p:blipFill>
        <p:spPr>
          <a:xfrm>
            <a:off x="4427984" y="2502188"/>
            <a:ext cx="1233750" cy="1865430"/>
          </a:xfrm>
          <a:prstGeom prst="rect">
            <a:avLst/>
          </a:prstGeom>
        </p:spPr>
      </p:pic>
      <p:pic>
        <p:nvPicPr>
          <p:cNvPr id="10" name="Imagen 9">
            <a:extLst>
              <a:ext uri="{FF2B5EF4-FFF2-40B4-BE49-F238E27FC236}">
                <a16:creationId xmlns:a16="http://schemas.microsoft.com/office/drawing/2014/main" id="{7C0A827A-821C-8442-B1B6-15B5336D3B5A}"/>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784572" y="4546563"/>
            <a:ext cx="1141816" cy="1220027"/>
          </a:xfrm>
          <a:prstGeom prst="rect">
            <a:avLst/>
          </a:prstGeom>
        </p:spPr>
      </p:pic>
      <p:sp>
        <p:nvSpPr>
          <p:cNvPr id="11" name="Rectángulo 10">
            <a:extLst>
              <a:ext uri="{FF2B5EF4-FFF2-40B4-BE49-F238E27FC236}">
                <a16:creationId xmlns:a16="http://schemas.microsoft.com/office/drawing/2014/main" id="{A9F9638F-12B1-664E-B730-14C78AF67C8A}"/>
              </a:ext>
            </a:extLst>
          </p:cNvPr>
          <p:cNvSpPr/>
          <p:nvPr/>
        </p:nvSpPr>
        <p:spPr>
          <a:xfrm>
            <a:off x="5799156" y="3622335"/>
            <a:ext cx="1127232" cy="369332"/>
          </a:xfrm>
          <a:prstGeom prst="rect">
            <a:avLst/>
          </a:prstGeom>
        </p:spPr>
        <p:txBody>
          <a:bodyPr wrap="none">
            <a:spAutoFit/>
          </a:bodyPr>
          <a:lstStyle/>
          <a:p>
            <a:r>
              <a:rPr lang="es-ES" dirty="0"/>
              <a:t>Medidas</a:t>
            </a:r>
          </a:p>
        </p:txBody>
      </p:sp>
      <p:sp>
        <p:nvSpPr>
          <p:cNvPr id="12" name="Rectángulo 11">
            <a:extLst>
              <a:ext uri="{FF2B5EF4-FFF2-40B4-BE49-F238E27FC236}">
                <a16:creationId xmlns:a16="http://schemas.microsoft.com/office/drawing/2014/main" id="{3512995A-E649-6241-912F-5DC51645B9E1}"/>
              </a:ext>
            </a:extLst>
          </p:cNvPr>
          <p:cNvSpPr/>
          <p:nvPr/>
        </p:nvSpPr>
        <p:spPr>
          <a:xfrm>
            <a:off x="5642410" y="5765662"/>
            <a:ext cx="1552028" cy="646331"/>
          </a:xfrm>
          <a:prstGeom prst="rect">
            <a:avLst/>
          </a:prstGeom>
        </p:spPr>
        <p:txBody>
          <a:bodyPr wrap="none">
            <a:spAutoFit/>
          </a:bodyPr>
          <a:lstStyle/>
          <a:p>
            <a:pPr algn="ctr"/>
            <a:r>
              <a:rPr lang="es-ES" dirty="0"/>
              <a:t>Medidor de </a:t>
            </a:r>
          </a:p>
          <a:p>
            <a:pPr algn="ctr"/>
            <a:r>
              <a:rPr lang="es-ES" dirty="0"/>
              <a:t>distancias</a:t>
            </a:r>
          </a:p>
        </p:txBody>
      </p:sp>
      <p:pic>
        <p:nvPicPr>
          <p:cNvPr id="13" name="Imagen 12">
            <a:extLst>
              <a:ext uri="{FF2B5EF4-FFF2-40B4-BE49-F238E27FC236}">
                <a16:creationId xmlns:a16="http://schemas.microsoft.com/office/drawing/2014/main" id="{5375FC7A-C483-E84F-BBC4-F5F04C5EDA39}"/>
              </a:ext>
            </a:extLst>
          </p:cNvPr>
          <p:cNvPicPr>
            <a:picLocks noChangeAspect="1"/>
          </p:cNvPicPr>
          <p:nvPr/>
        </p:nvPicPr>
        <p:blipFill>
          <a:blip r:embed="rId7"/>
          <a:stretch>
            <a:fillRect/>
          </a:stretch>
        </p:blipFill>
        <p:spPr>
          <a:xfrm>
            <a:off x="4427984" y="4564674"/>
            <a:ext cx="1214426" cy="1577867"/>
          </a:xfrm>
          <a:prstGeom prst="rect">
            <a:avLst/>
          </a:prstGeom>
        </p:spPr>
      </p:pic>
      <p:pic>
        <p:nvPicPr>
          <p:cNvPr id="14" name="Imagen 13">
            <a:extLst>
              <a:ext uri="{FF2B5EF4-FFF2-40B4-BE49-F238E27FC236}">
                <a16:creationId xmlns:a16="http://schemas.microsoft.com/office/drawing/2014/main" id="{5F338576-81BC-FA4E-A7E4-C2E86D9781B2}"/>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259036" y="4620461"/>
            <a:ext cx="1055818" cy="1072229"/>
          </a:xfrm>
          <a:prstGeom prst="rect">
            <a:avLst/>
          </a:prstGeom>
        </p:spPr>
      </p:pic>
      <p:sp>
        <p:nvSpPr>
          <p:cNvPr id="15" name="Rectángulo 14">
            <a:extLst>
              <a:ext uri="{FF2B5EF4-FFF2-40B4-BE49-F238E27FC236}">
                <a16:creationId xmlns:a16="http://schemas.microsoft.com/office/drawing/2014/main" id="{7976AC82-289A-A54A-B9BF-444627406724}"/>
              </a:ext>
            </a:extLst>
          </p:cNvPr>
          <p:cNvSpPr/>
          <p:nvPr/>
        </p:nvSpPr>
        <p:spPr>
          <a:xfrm>
            <a:off x="7226283" y="5765662"/>
            <a:ext cx="1276311" cy="646331"/>
          </a:xfrm>
          <a:prstGeom prst="rect">
            <a:avLst/>
          </a:prstGeom>
        </p:spPr>
        <p:txBody>
          <a:bodyPr wrap="none">
            <a:spAutoFit/>
          </a:bodyPr>
          <a:lstStyle/>
          <a:p>
            <a:pPr algn="ctr"/>
            <a:r>
              <a:rPr lang="es-ES" dirty="0"/>
              <a:t>Smart</a:t>
            </a:r>
          </a:p>
          <a:p>
            <a:pPr algn="ctr"/>
            <a:r>
              <a:rPr lang="es-ES" dirty="0" err="1"/>
              <a:t>Meassure</a:t>
            </a:r>
            <a:endParaRPr lang="es-ES" dirty="0"/>
          </a:p>
        </p:txBody>
      </p:sp>
    </p:spTree>
    <p:extLst>
      <p:ext uri="{BB962C8B-B14F-4D97-AF65-F5344CB8AC3E}">
        <p14:creationId xmlns:p14="http://schemas.microsoft.com/office/powerpoint/2010/main" val="20055152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357158" y="609881"/>
            <a:ext cx="8429684" cy="461665"/>
          </a:xfrm>
          <a:prstGeom prst="rect">
            <a:avLst/>
          </a:prstGeom>
          <a:noFill/>
        </p:spPr>
        <p:txBody>
          <a:bodyPr wrap="square" rtlCol="0">
            <a:spAutoFit/>
          </a:bodyPr>
          <a:lstStyle/>
          <a:p>
            <a:pPr algn="ctr"/>
            <a:r>
              <a:rPr lang="es-ES" sz="2400" b="1" dirty="0">
                <a:solidFill>
                  <a:schemeClr val="accent1">
                    <a:lumMod val="50000"/>
                  </a:schemeClr>
                </a:solidFill>
              </a:rPr>
              <a:t>2. Razones trigonométricas de un ángulo agudo</a:t>
            </a:r>
          </a:p>
        </p:txBody>
      </p:sp>
      <p:sp>
        <p:nvSpPr>
          <p:cNvPr id="7" name="CuadroTexto 6">
            <a:extLst>
              <a:ext uri="{FF2B5EF4-FFF2-40B4-BE49-F238E27FC236}">
                <a16:creationId xmlns:a16="http://schemas.microsoft.com/office/drawing/2014/main" id="{51BA682D-EE6A-7E46-B5F3-3191F3CF67E1}"/>
              </a:ext>
            </a:extLst>
          </p:cNvPr>
          <p:cNvSpPr txBox="1"/>
          <p:nvPr/>
        </p:nvSpPr>
        <p:spPr>
          <a:xfrm>
            <a:off x="503548" y="1076264"/>
            <a:ext cx="8136904" cy="830997"/>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s-ES" sz="2400" b="1" dirty="0"/>
              <a:t>Utilidad a situaciones de la vida real</a:t>
            </a:r>
          </a:p>
          <a:p>
            <a:r>
              <a:rPr lang="es-ES" sz="2400" b="1" dirty="0"/>
              <a:t>- </a:t>
            </a:r>
            <a:r>
              <a:rPr lang="es-ES" sz="2400" dirty="0"/>
              <a:t>¿Cómo medir ángulos en la vida real?</a:t>
            </a:r>
          </a:p>
        </p:txBody>
      </p:sp>
      <p:pic>
        <p:nvPicPr>
          <p:cNvPr id="2" name="Imagen 1">
            <a:extLst>
              <a:ext uri="{FF2B5EF4-FFF2-40B4-BE49-F238E27FC236}">
                <a16:creationId xmlns:a16="http://schemas.microsoft.com/office/drawing/2014/main" id="{ADCA9635-BA4C-7841-A346-4F0312434960}"/>
              </a:ext>
            </a:extLst>
          </p:cNvPr>
          <p:cNvPicPr>
            <a:picLocks noChangeAspect="1"/>
          </p:cNvPicPr>
          <p:nvPr/>
        </p:nvPicPr>
        <p:blipFill>
          <a:blip r:embed="rId3"/>
          <a:stretch>
            <a:fillRect/>
          </a:stretch>
        </p:blipFill>
        <p:spPr>
          <a:xfrm>
            <a:off x="755576" y="2041666"/>
            <a:ext cx="2541077" cy="1538714"/>
          </a:xfrm>
          <a:prstGeom prst="rect">
            <a:avLst/>
          </a:prstGeom>
        </p:spPr>
      </p:pic>
      <p:sp>
        <p:nvSpPr>
          <p:cNvPr id="4" name="Rectángulo 3">
            <a:extLst>
              <a:ext uri="{FF2B5EF4-FFF2-40B4-BE49-F238E27FC236}">
                <a16:creationId xmlns:a16="http://schemas.microsoft.com/office/drawing/2014/main" id="{0EEFA345-A0A5-FE4B-BE0B-1DCF36CDE784}"/>
              </a:ext>
            </a:extLst>
          </p:cNvPr>
          <p:cNvSpPr/>
          <p:nvPr/>
        </p:nvSpPr>
        <p:spPr>
          <a:xfrm>
            <a:off x="453428" y="3627710"/>
            <a:ext cx="3138039" cy="369332"/>
          </a:xfrm>
          <a:prstGeom prst="rect">
            <a:avLst/>
          </a:prstGeom>
        </p:spPr>
        <p:txBody>
          <a:bodyPr wrap="none">
            <a:spAutoFit/>
          </a:bodyPr>
          <a:lstStyle/>
          <a:p>
            <a:r>
              <a:rPr lang="es-ES" dirty="0"/>
              <a:t>Transportador de ángulos</a:t>
            </a:r>
          </a:p>
        </p:txBody>
      </p:sp>
      <p:pic>
        <p:nvPicPr>
          <p:cNvPr id="5" name="Imagen 4">
            <a:extLst>
              <a:ext uri="{FF2B5EF4-FFF2-40B4-BE49-F238E27FC236}">
                <a16:creationId xmlns:a16="http://schemas.microsoft.com/office/drawing/2014/main" id="{3437063C-4895-754A-BC89-BCA1070CD6F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683494" y="4223986"/>
            <a:ext cx="1815946" cy="1916832"/>
          </a:xfrm>
          <a:prstGeom prst="rect">
            <a:avLst/>
          </a:prstGeom>
        </p:spPr>
      </p:pic>
      <p:pic>
        <p:nvPicPr>
          <p:cNvPr id="6" name="Imagen 5">
            <a:extLst>
              <a:ext uri="{FF2B5EF4-FFF2-40B4-BE49-F238E27FC236}">
                <a16:creationId xmlns:a16="http://schemas.microsoft.com/office/drawing/2014/main" id="{D8A54E41-493B-C648-9892-BA2A0F1B46A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03562" y="4247920"/>
            <a:ext cx="1979932" cy="2158876"/>
          </a:xfrm>
          <a:prstGeom prst="rect">
            <a:avLst/>
          </a:prstGeom>
        </p:spPr>
      </p:pic>
      <p:sp>
        <p:nvSpPr>
          <p:cNvPr id="8" name="Rectángulo 7">
            <a:extLst>
              <a:ext uri="{FF2B5EF4-FFF2-40B4-BE49-F238E27FC236}">
                <a16:creationId xmlns:a16="http://schemas.microsoft.com/office/drawing/2014/main" id="{04BC55E6-A160-274F-999D-6B53BA82B51B}"/>
              </a:ext>
            </a:extLst>
          </p:cNvPr>
          <p:cNvSpPr/>
          <p:nvPr/>
        </p:nvSpPr>
        <p:spPr>
          <a:xfrm>
            <a:off x="2980146" y="6037464"/>
            <a:ext cx="1222642" cy="369332"/>
          </a:xfrm>
          <a:prstGeom prst="rect">
            <a:avLst/>
          </a:prstGeom>
        </p:spPr>
        <p:txBody>
          <a:bodyPr wrap="none">
            <a:spAutoFit/>
          </a:bodyPr>
          <a:lstStyle/>
          <a:p>
            <a:r>
              <a:rPr lang="es-ES" dirty="0"/>
              <a:t>Teodolito</a:t>
            </a:r>
          </a:p>
        </p:txBody>
      </p:sp>
      <p:pic>
        <p:nvPicPr>
          <p:cNvPr id="9" name="Imagen 8">
            <a:extLst>
              <a:ext uri="{FF2B5EF4-FFF2-40B4-BE49-F238E27FC236}">
                <a16:creationId xmlns:a16="http://schemas.microsoft.com/office/drawing/2014/main" id="{6F9240AB-880B-6B46-A353-7C15C9E6100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004048" y="2156112"/>
            <a:ext cx="3508974" cy="2943195"/>
          </a:xfrm>
          <a:prstGeom prst="rect">
            <a:avLst/>
          </a:prstGeom>
        </p:spPr>
      </p:pic>
      <p:sp>
        <p:nvSpPr>
          <p:cNvPr id="10" name="Rectángulo 9">
            <a:extLst>
              <a:ext uri="{FF2B5EF4-FFF2-40B4-BE49-F238E27FC236}">
                <a16:creationId xmlns:a16="http://schemas.microsoft.com/office/drawing/2014/main" id="{D3C552CD-DF14-F440-A203-3060E50BAC4C}"/>
              </a:ext>
            </a:extLst>
          </p:cNvPr>
          <p:cNvSpPr/>
          <p:nvPr/>
        </p:nvSpPr>
        <p:spPr>
          <a:xfrm>
            <a:off x="5724128" y="5182402"/>
            <a:ext cx="2099486" cy="369332"/>
          </a:xfrm>
          <a:prstGeom prst="rect">
            <a:avLst/>
          </a:prstGeom>
        </p:spPr>
        <p:txBody>
          <a:bodyPr wrap="none">
            <a:spAutoFit/>
          </a:bodyPr>
          <a:lstStyle/>
          <a:p>
            <a:r>
              <a:rPr lang="es-ES" dirty="0"/>
              <a:t>Teodolito Casero</a:t>
            </a:r>
          </a:p>
        </p:txBody>
      </p:sp>
    </p:spTree>
    <p:extLst>
      <p:ext uri="{BB962C8B-B14F-4D97-AF65-F5344CB8AC3E}">
        <p14:creationId xmlns:p14="http://schemas.microsoft.com/office/powerpoint/2010/main" val="14722357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357158" y="609881"/>
            <a:ext cx="8429684" cy="461665"/>
          </a:xfrm>
          <a:prstGeom prst="rect">
            <a:avLst/>
          </a:prstGeom>
          <a:noFill/>
        </p:spPr>
        <p:txBody>
          <a:bodyPr wrap="square" rtlCol="0">
            <a:spAutoFit/>
          </a:bodyPr>
          <a:lstStyle/>
          <a:p>
            <a:pPr algn="ctr"/>
            <a:r>
              <a:rPr lang="es-ES" sz="2400" b="1" dirty="0">
                <a:solidFill>
                  <a:schemeClr val="accent1">
                    <a:lumMod val="50000"/>
                  </a:schemeClr>
                </a:solidFill>
              </a:rPr>
              <a:t>2. Razones trigonométricas de un ángulo agudo</a:t>
            </a:r>
          </a:p>
        </p:txBody>
      </p:sp>
      <p:sp>
        <p:nvSpPr>
          <p:cNvPr id="7" name="CuadroTexto 6">
            <a:extLst>
              <a:ext uri="{FF2B5EF4-FFF2-40B4-BE49-F238E27FC236}">
                <a16:creationId xmlns:a16="http://schemas.microsoft.com/office/drawing/2014/main" id="{51BA682D-EE6A-7E46-B5F3-3191F3CF67E1}"/>
              </a:ext>
            </a:extLst>
          </p:cNvPr>
          <p:cNvSpPr txBox="1"/>
          <p:nvPr/>
        </p:nvSpPr>
        <p:spPr>
          <a:xfrm>
            <a:off x="503548" y="1076264"/>
            <a:ext cx="8136904" cy="830997"/>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s-ES" sz="2400" b="1" dirty="0"/>
              <a:t>Utilidad a situaciones de la vida real</a:t>
            </a:r>
          </a:p>
          <a:p>
            <a:r>
              <a:rPr lang="es-ES" sz="2400" b="1" dirty="0"/>
              <a:t>- </a:t>
            </a:r>
            <a:r>
              <a:rPr lang="es-ES" sz="2400" dirty="0"/>
              <a:t>¿Cómo medir ángulos en la vida real?</a:t>
            </a:r>
          </a:p>
        </p:txBody>
      </p:sp>
      <p:sp>
        <p:nvSpPr>
          <p:cNvPr id="4" name="Rectángulo 3">
            <a:extLst>
              <a:ext uri="{FF2B5EF4-FFF2-40B4-BE49-F238E27FC236}">
                <a16:creationId xmlns:a16="http://schemas.microsoft.com/office/drawing/2014/main" id="{0EEFA345-A0A5-FE4B-BE0B-1DCF36CDE784}"/>
              </a:ext>
            </a:extLst>
          </p:cNvPr>
          <p:cNvSpPr/>
          <p:nvPr/>
        </p:nvSpPr>
        <p:spPr>
          <a:xfrm>
            <a:off x="447417" y="2068079"/>
            <a:ext cx="3925242" cy="369332"/>
          </a:xfrm>
          <a:prstGeom prst="rect">
            <a:avLst/>
          </a:prstGeom>
        </p:spPr>
        <p:txBody>
          <a:bodyPr wrap="none">
            <a:spAutoFit/>
          </a:bodyPr>
          <a:lstStyle/>
          <a:p>
            <a:r>
              <a:rPr lang="es-ES" dirty="0"/>
              <a:t>Más modernos: Apps para móvil</a:t>
            </a:r>
          </a:p>
        </p:txBody>
      </p:sp>
      <p:sp>
        <p:nvSpPr>
          <p:cNvPr id="10" name="Rectángulo 9">
            <a:extLst>
              <a:ext uri="{FF2B5EF4-FFF2-40B4-BE49-F238E27FC236}">
                <a16:creationId xmlns:a16="http://schemas.microsoft.com/office/drawing/2014/main" id="{D3C552CD-DF14-F440-A203-3060E50BAC4C}"/>
              </a:ext>
            </a:extLst>
          </p:cNvPr>
          <p:cNvSpPr/>
          <p:nvPr/>
        </p:nvSpPr>
        <p:spPr>
          <a:xfrm>
            <a:off x="2183529" y="3972391"/>
            <a:ext cx="1531188" cy="646331"/>
          </a:xfrm>
          <a:prstGeom prst="rect">
            <a:avLst/>
          </a:prstGeom>
        </p:spPr>
        <p:txBody>
          <a:bodyPr wrap="none">
            <a:spAutoFit/>
          </a:bodyPr>
          <a:lstStyle/>
          <a:p>
            <a:r>
              <a:rPr lang="es-ES" dirty="0"/>
              <a:t>360-degree</a:t>
            </a:r>
          </a:p>
          <a:p>
            <a:pPr algn="ctr"/>
            <a:r>
              <a:rPr lang="es-ES" dirty="0" err="1"/>
              <a:t>protactor</a:t>
            </a:r>
            <a:endParaRPr lang="es-ES" dirty="0"/>
          </a:p>
        </p:txBody>
      </p:sp>
      <p:pic>
        <p:nvPicPr>
          <p:cNvPr id="11" name="Imagen 10">
            <a:extLst>
              <a:ext uri="{FF2B5EF4-FFF2-40B4-BE49-F238E27FC236}">
                <a16:creationId xmlns:a16="http://schemas.microsoft.com/office/drawing/2014/main" id="{08DD0FCA-66CB-6A4C-8D50-8F5DE266C650}"/>
              </a:ext>
            </a:extLst>
          </p:cNvPr>
          <p:cNvPicPr>
            <a:picLocks noChangeAspect="1"/>
          </p:cNvPicPr>
          <p:nvPr/>
        </p:nvPicPr>
        <p:blipFill>
          <a:blip r:embed="rId3"/>
          <a:stretch>
            <a:fillRect/>
          </a:stretch>
        </p:blipFill>
        <p:spPr>
          <a:xfrm>
            <a:off x="611560" y="2580644"/>
            <a:ext cx="1233750" cy="1865430"/>
          </a:xfrm>
          <a:prstGeom prst="rect">
            <a:avLst/>
          </a:prstGeom>
        </p:spPr>
      </p:pic>
      <p:pic>
        <p:nvPicPr>
          <p:cNvPr id="12" name="Imagen 11">
            <a:extLst>
              <a:ext uri="{FF2B5EF4-FFF2-40B4-BE49-F238E27FC236}">
                <a16:creationId xmlns:a16="http://schemas.microsoft.com/office/drawing/2014/main" id="{B5C7745B-FF60-E24C-9EBD-C00051DCD60A}"/>
              </a:ext>
            </a:extLst>
          </p:cNvPr>
          <p:cNvPicPr>
            <a:picLocks noChangeAspect="1"/>
          </p:cNvPicPr>
          <p:nvPr/>
        </p:nvPicPr>
        <p:blipFill>
          <a:blip r:embed="rId4"/>
          <a:stretch>
            <a:fillRect/>
          </a:stretch>
        </p:blipFill>
        <p:spPr>
          <a:xfrm>
            <a:off x="611560" y="4643130"/>
            <a:ext cx="1214426" cy="1577867"/>
          </a:xfrm>
          <a:prstGeom prst="rect">
            <a:avLst/>
          </a:prstGeom>
        </p:spPr>
      </p:pic>
      <p:pic>
        <p:nvPicPr>
          <p:cNvPr id="13" name="Imagen 12">
            <a:extLst>
              <a:ext uri="{FF2B5EF4-FFF2-40B4-BE49-F238E27FC236}">
                <a16:creationId xmlns:a16="http://schemas.microsoft.com/office/drawing/2014/main" id="{6B3385B3-1AC5-DC49-A552-C8FAE532268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267744" y="2580644"/>
            <a:ext cx="1362759" cy="1362759"/>
          </a:xfrm>
          <a:prstGeom prst="rect">
            <a:avLst/>
          </a:prstGeom>
        </p:spPr>
      </p:pic>
      <p:sp>
        <p:nvSpPr>
          <p:cNvPr id="15" name="Rectángulo 14">
            <a:extLst>
              <a:ext uri="{FF2B5EF4-FFF2-40B4-BE49-F238E27FC236}">
                <a16:creationId xmlns:a16="http://schemas.microsoft.com/office/drawing/2014/main" id="{46A0056A-278C-4543-9D0B-A9FED7910973}"/>
              </a:ext>
            </a:extLst>
          </p:cNvPr>
          <p:cNvSpPr/>
          <p:nvPr/>
        </p:nvSpPr>
        <p:spPr>
          <a:xfrm>
            <a:off x="7207982" y="4017028"/>
            <a:ext cx="1391728" cy="369332"/>
          </a:xfrm>
          <a:prstGeom prst="rect">
            <a:avLst/>
          </a:prstGeom>
        </p:spPr>
        <p:txBody>
          <a:bodyPr wrap="none">
            <a:spAutoFit/>
          </a:bodyPr>
          <a:lstStyle/>
          <a:p>
            <a:pPr algn="ctr"/>
            <a:r>
              <a:rPr lang="es-ES" dirty="0" err="1"/>
              <a:t>Theodolite</a:t>
            </a:r>
            <a:endParaRPr lang="es-ES" dirty="0"/>
          </a:p>
        </p:txBody>
      </p:sp>
      <p:pic>
        <p:nvPicPr>
          <p:cNvPr id="17" name="Imagen 16">
            <a:extLst>
              <a:ext uri="{FF2B5EF4-FFF2-40B4-BE49-F238E27FC236}">
                <a16:creationId xmlns:a16="http://schemas.microsoft.com/office/drawing/2014/main" id="{6E890153-3467-2447-AD84-0809F089A34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913733" y="2627217"/>
            <a:ext cx="1312182" cy="1339405"/>
          </a:xfrm>
          <a:prstGeom prst="rect">
            <a:avLst/>
          </a:prstGeom>
        </p:spPr>
      </p:pic>
      <p:sp>
        <p:nvSpPr>
          <p:cNvPr id="18" name="Rectángulo 17">
            <a:extLst>
              <a:ext uri="{FF2B5EF4-FFF2-40B4-BE49-F238E27FC236}">
                <a16:creationId xmlns:a16="http://schemas.microsoft.com/office/drawing/2014/main" id="{8F408651-2C6F-5443-9118-1A33C0BA7697}"/>
              </a:ext>
            </a:extLst>
          </p:cNvPr>
          <p:cNvSpPr/>
          <p:nvPr/>
        </p:nvSpPr>
        <p:spPr>
          <a:xfrm>
            <a:off x="3804230" y="3993910"/>
            <a:ext cx="1481752" cy="646331"/>
          </a:xfrm>
          <a:prstGeom prst="rect">
            <a:avLst/>
          </a:prstGeom>
        </p:spPr>
        <p:txBody>
          <a:bodyPr wrap="none">
            <a:spAutoFit/>
          </a:bodyPr>
          <a:lstStyle/>
          <a:p>
            <a:r>
              <a:rPr lang="es-ES" dirty="0"/>
              <a:t>Mover para</a:t>
            </a:r>
          </a:p>
          <a:p>
            <a:pPr algn="ctr"/>
            <a:r>
              <a:rPr lang="es-ES" dirty="0"/>
              <a:t>medir</a:t>
            </a:r>
          </a:p>
        </p:txBody>
      </p:sp>
      <p:pic>
        <p:nvPicPr>
          <p:cNvPr id="20" name="Imagen 19">
            <a:extLst>
              <a:ext uri="{FF2B5EF4-FFF2-40B4-BE49-F238E27FC236}">
                <a16:creationId xmlns:a16="http://schemas.microsoft.com/office/drawing/2014/main" id="{8660A4F7-F9F2-4946-B62B-7EE4E06D2384}"/>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522751" y="2640864"/>
            <a:ext cx="1232008" cy="1242318"/>
          </a:xfrm>
          <a:prstGeom prst="rect">
            <a:avLst/>
          </a:prstGeom>
        </p:spPr>
      </p:pic>
      <p:sp>
        <p:nvSpPr>
          <p:cNvPr id="21" name="Rectángulo 20">
            <a:extLst>
              <a:ext uri="{FF2B5EF4-FFF2-40B4-BE49-F238E27FC236}">
                <a16:creationId xmlns:a16="http://schemas.microsoft.com/office/drawing/2014/main" id="{39B87C9A-02B1-2F45-9F4F-CF019B05C721}"/>
              </a:ext>
            </a:extLst>
          </p:cNvPr>
          <p:cNvSpPr/>
          <p:nvPr/>
        </p:nvSpPr>
        <p:spPr>
          <a:xfrm>
            <a:off x="5340108" y="4055167"/>
            <a:ext cx="1794722" cy="369332"/>
          </a:xfrm>
          <a:prstGeom prst="rect">
            <a:avLst/>
          </a:prstGeom>
        </p:spPr>
        <p:txBody>
          <a:bodyPr wrap="none">
            <a:spAutoFit/>
          </a:bodyPr>
          <a:lstStyle/>
          <a:p>
            <a:r>
              <a:rPr lang="es-ES" dirty="0"/>
              <a:t>Transportador</a:t>
            </a:r>
          </a:p>
        </p:txBody>
      </p:sp>
      <p:pic>
        <p:nvPicPr>
          <p:cNvPr id="22" name="Imagen 21">
            <a:extLst>
              <a:ext uri="{FF2B5EF4-FFF2-40B4-BE49-F238E27FC236}">
                <a16:creationId xmlns:a16="http://schemas.microsoft.com/office/drawing/2014/main" id="{387BC634-66F2-3545-A384-68DB4D98C3CC}"/>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272709" y="2640864"/>
            <a:ext cx="1226980" cy="1242318"/>
          </a:xfrm>
          <a:prstGeom prst="rect">
            <a:avLst/>
          </a:prstGeom>
        </p:spPr>
      </p:pic>
      <p:pic>
        <p:nvPicPr>
          <p:cNvPr id="23" name="Imagen 22">
            <a:extLst>
              <a:ext uri="{FF2B5EF4-FFF2-40B4-BE49-F238E27FC236}">
                <a16:creationId xmlns:a16="http://schemas.microsoft.com/office/drawing/2014/main" id="{13EE19CE-EACC-FE4C-A726-727485EB67FD}"/>
              </a:ext>
            </a:extLst>
          </p:cNvPr>
          <p:cNvPicPr>
            <a:picLocks noChangeAspect="1"/>
          </p:cNvPicPr>
          <p:nvPr/>
        </p:nvPicPr>
        <p:blipFill>
          <a:blip r:embed="rId9"/>
          <a:stretch>
            <a:fillRect/>
          </a:stretch>
        </p:blipFill>
        <p:spPr>
          <a:xfrm>
            <a:off x="2324271" y="4602833"/>
            <a:ext cx="1305488" cy="1326320"/>
          </a:xfrm>
          <a:prstGeom prst="rect">
            <a:avLst/>
          </a:prstGeom>
        </p:spPr>
      </p:pic>
      <p:sp>
        <p:nvSpPr>
          <p:cNvPr id="24" name="Rectángulo 23">
            <a:extLst>
              <a:ext uri="{FF2B5EF4-FFF2-40B4-BE49-F238E27FC236}">
                <a16:creationId xmlns:a16="http://schemas.microsoft.com/office/drawing/2014/main" id="{117522C4-6C98-0F4D-9F5A-9273F607FF7A}"/>
              </a:ext>
            </a:extLst>
          </p:cNvPr>
          <p:cNvSpPr/>
          <p:nvPr/>
        </p:nvSpPr>
        <p:spPr>
          <a:xfrm>
            <a:off x="2051762" y="5929153"/>
            <a:ext cx="1794722" cy="369332"/>
          </a:xfrm>
          <a:prstGeom prst="rect">
            <a:avLst/>
          </a:prstGeom>
        </p:spPr>
        <p:txBody>
          <a:bodyPr wrap="none">
            <a:spAutoFit/>
          </a:bodyPr>
          <a:lstStyle/>
          <a:p>
            <a:r>
              <a:rPr lang="es-ES" dirty="0"/>
              <a:t>Transportador</a:t>
            </a:r>
          </a:p>
        </p:txBody>
      </p:sp>
      <p:pic>
        <p:nvPicPr>
          <p:cNvPr id="25" name="Imagen 24">
            <a:extLst>
              <a:ext uri="{FF2B5EF4-FFF2-40B4-BE49-F238E27FC236}">
                <a16:creationId xmlns:a16="http://schemas.microsoft.com/office/drawing/2014/main" id="{AF174DC8-D865-884C-B722-584FA5B6128E}"/>
              </a:ext>
            </a:extLst>
          </p:cNvPr>
          <p:cNvPicPr>
            <a:picLocks noChangeAspect="1"/>
          </p:cNvPicPr>
          <p:nvPr/>
        </p:nvPicPr>
        <p:blipFill>
          <a:blip r:embed="rId10"/>
          <a:stretch>
            <a:fillRect/>
          </a:stretch>
        </p:blipFill>
        <p:spPr>
          <a:xfrm>
            <a:off x="4067944" y="4686578"/>
            <a:ext cx="1084683" cy="1211547"/>
          </a:xfrm>
          <a:prstGeom prst="rect">
            <a:avLst/>
          </a:prstGeom>
        </p:spPr>
      </p:pic>
      <p:sp>
        <p:nvSpPr>
          <p:cNvPr id="27" name="Rectángulo 26">
            <a:extLst>
              <a:ext uri="{FF2B5EF4-FFF2-40B4-BE49-F238E27FC236}">
                <a16:creationId xmlns:a16="http://schemas.microsoft.com/office/drawing/2014/main" id="{DBA7F469-2739-3A41-B280-85BB9926F8AD}"/>
              </a:ext>
            </a:extLst>
          </p:cNvPr>
          <p:cNvSpPr/>
          <p:nvPr/>
        </p:nvSpPr>
        <p:spPr>
          <a:xfrm>
            <a:off x="4015826" y="5929153"/>
            <a:ext cx="1107996" cy="369332"/>
          </a:xfrm>
          <a:prstGeom prst="rect">
            <a:avLst/>
          </a:prstGeom>
        </p:spPr>
        <p:txBody>
          <a:bodyPr wrap="none">
            <a:spAutoFit/>
          </a:bodyPr>
          <a:lstStyle/>
          <a:p>
            <a:r>
              <a:rPr lang="es-ES" dirty="0" err="1"/>
              <a:t>Angulus</a:t>
            </a:r>
            <a:endParaRPr lang="es-ES" dirty="0"/>
          </a:p>
        </p:txBody>
      </p:sp>
      <p:pic>
        <p:nvPicPr>
          <p:cNvPr id="28" name="Imagen 27">
            <a:extLst>
              <a:ext uri="{FF2B5EF4-FFF2-40B4-BE49-F238E27FC236}">
                <a16:creationId xmlns:a16="http://schemas.microsoft.com/office/drawing/2014/main" id="{163859A4-B130-7F40-A299-F0310AA560BF}"/>
              </a:ext>
            </a:extLst>
          </p:cNvPr>
          <p:cNvPicPr>
            <a:picLocks noChangeAspect="1"/>
          </p:cNvPicPr>
          <p:nvPr/>
        </p:nvPicPr>
        <p:blipFill>
          <a:blip r:embed="rId11"/>
          <a:stretch>
            <a:fillRect/>
          </a:stretch>
        </p:blipFill>
        <p:spPr>
          <a:xfrm>
            <a:off x="5522751" y="4687893"/>
            <a:ext cx="1234727" cy="1241260"/>
          </a:xfrm>
          <a:prstGeom prst="rect">
            <a:avLst/>
          </a:prstGeom>
        </p:spPr>
      </p:pic>
      <p:sp>
        <p:nvSpPr>
          <p:cNvPr id="29" name="Rectángulo 28">
            <a:extLst>
              <a:ext uri="{FF2B5EF4-FFF2-40B4-BE49-F238E27FC236}">
                <a16:creationId xmlns:a16="http://schemas.microsoft.com/office/drawing/2014/main" id="{AF7D1C26-8267-2E41-B01C-A8A48E305673}"/>
              </a:ext>
            </a:extLst>
          </p:cNvPr>
          <p:cNvSpPr/>
          <p:nvPr/>
        </p:nvSpPr>
        <p:spPr>
          <a:xfrm>
            <a:off x="5285982" y="5929153"/>
            <a:ext cx="1794722" cy="369332"/>
          </a:xfrm>
          <a:prstGeom prst="rect">
            <a:avLst/>
          </a:prstGeom>
        </p:spPr>
        <p:txBody>
          <a:bodyPr wrap="none">
            <a:spAutoFit/>
          </a:bodyPr>
          <a:lstStyle/>
          <a:p>
            <a:r>
              <a:rPr lang="es-ES" dirty="0"/>
              <a:t>Transportador</a:t>
            </a:r>
          </a:p>
        </p:txBody>
      </p:sp>
    </p:spTree>
    <p:extLst>
      <p:ext uri="{BB962C8B-B14F-4D97-AF65-F5344CB8AC3E}">
        <p14:creationId xmlns:p14="http://schemas.microsoft.com/office/powerpoint/2010/main" val="33241965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357158" y="609881"/>
            <a:ext cx="8429684" cy="461665"/>
          </a:xfrm>
          <a:prstGeom prst="rect">
            <a:avLst/>
          </a:prstGeom>
          <a:noFill/>
        </p:spPr>
        <p:txBody>
          <a:bodyPr wrap="square" rtlCol="0">
            <a:spAutoFit/>
          </a:bodyPr>
          <a:lstStyle/>
          <a:p>
            <a:pPr algn="ctr"/>
            <a:r>
              <a:rPr lang="es-ES" sz="2400" b="1" dirty="0">
                <a:solidFill>
                  <a:schemeClr val="accent1">
                    <a:lumMod val="50000"/>
                  </a:schemeClr>
                </a:solidFill>
              </a:rPr>
              <a:t>2. Razones trigonométricas de un ángulo agudo</a:t>
            </a:r>
          </a:p>
        </p:txBody>
      </p:sp>
      <p:sp>
        <p:nvSpPr>
          <p:cNvPr id="7" name="CuadroTexto 6">
            <a:extLst>
              <a:ext uri="{FF2B5EF4-FFF2-40B4-BE49-F238E27FC236}">
                <a16:creationId xmlns:a16="http://schemas.microsoft.com/office/drawing/2014/main" id="{51BA682D-EE6A-7E46-B5F3-3191F3CF67E1}"/>
              </a:ext>
            </a:extLst>
          </p:cNvPr>
          <p:cNvSpPr txBox="1"/>
          <p:nvPr/>
        </p:nvSpPr>
        <p:spPr>
          <a:xfrm>
            <a:off x="503548" y="1076264"/>
            <a:ext cx="8136904" cy="156966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s-ES" sz="2400" b="1" dirty="0"/>
              <a:t>Utilidad a situaciones de la vida real</a:t>
            </a:r>
          </a:p>
          <a:p>
            <a:r>
              <a:rPr lang="es-ES" sz="2400" dirty="0"/>
              <a:t>- Queremos poner una cuerda desde el techo al fondo del clase. ¿Cuánto medirá para ir al comprarla a Ferretería Juanma?</a:t>
            </a:r>
          </a:p>
        </p:txBody>
      </p:sp>
      <p:grpSp>
        <p:nvGrpSpPr>
          <p:cNvPr id="18" name="Grupo 17">
            <a:extLst>
              <a:ext uri="{FF2B5EF4-FFF2-40B4-BE49-F238E27FC236}">
                <a16:creationId xmlns:a16="http://schemas.microsoft.com/office/drawing/2014/main" id="{6490F428-2027-A943-A7D7-5D04B61E5407}"/>
              </a:ext>
            </a:extLst>
          </p:cNvPr>
          <p:cNvGrpSpPr/>
          <p:nvPr/>
        </p:nvGrpSpPr>
        <p:grpSpPr>
          <a:xfrm>
            <a:off x="5508104" y="2396651"/>
            <a:ext cx="2998351" cy="4013418"/>
            <a:chOff x="5148064" y="2348880"/>
            <a:chExt cx="2998351" cy="4013418"/>
          </a:xfrm>
        </p:grpSpPr>
        <p:pic>
          <p:nvPicPr>
            <p:cNvPr id="4" name="9 Imagen" descr="clase02.JPG">
              <a:extLst>
                <a:ext uri="{FF2B5EF4-FFF2-40B4-BE49-F238E27FC236}">
                  <a16:creationId xmlns:a16="http://schemas.microsoft.com/office/drawing/2014/main" id="{45D463A1-F007-2341-BDE3-17C69EC325E0}"/>
                </a:ext>
              </a:extLst>
            </p:cNvPr>
            <p:cNvPicPr>
              <a:picLocks noChangeAspect="1"/>
            </p:cNvPicPr>
            <p:nvPr/>
          </p:nvPicPr>
          <p:blipFill>
            <a:blip r:embed="rId3" cstate="email"/>
            <a:stretch>
              <a:fillRect/>
            </a:stretch>
          </p:blipFill>
          <p:spPr>
            <a:xfrm>
              <a:off x="5148064" y="2348880"/>
              <a:ext cx="2998351" cy="4013418"/>
            </a:xfrm>
            <a:prstGeom prst="rect">
              <a:avLst/>
            </a:prstGeom>
            <a:ln>
              <a:noFill/>
            </a:ln>
            <a:effectLst>
              <a:outerShdw blurRad="292100" dist="139700" dir="2700000" algn="tl" rotWithShape="0">
                <a:srgbClr val="333333">
                  <a:alpha val="65000"/>
                </a:srgbClr>
              </a:outerShdw>
            </a:effectLst>
          </p:spPr>
        </p:pic>
        <p:cxnSp>
          <p:nvCxnSpPr>
            <p:cNvPr id="5" name="Conector recto 4">
              <a:extLst>
                <a:ext uri="{FF2B5EF4-FFF2-40B4-BE49-F238E27FC236}">
                  <a16:creationId xmlns:a16="http://schemas.microsoft.com/office/drawing/2014/main" id="{88249F0B-B26E-0E45-8327-3C8877C5CDA8}"/>
                </a:ext>
              </a:extLst>
            </p:cNvPr>
            <p:cNvCxnSpPr>
              <a:cxnSpLocks/>
            </p:cNvCxnSpPr>
            <p:nvPr/>
          </p:nvCxnSpPr>
          <p:spPr>
            <a:xfrm flipV="1">
              <a:off x="6850271" y="2996952"/>
              <a:ext cx="890081" cy="331236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Conector recto 7">
              <a:extLst>
                <a:ext uri="{FF2B5EF4-FFF2-40B4-BE49-F238E27FC236}">
                  <a16:creationId xmlns:a16="http://schemas.microsoft.com/office/drawing/2014/main" id="{1BB73F9D-EA89-8E42-8C92-FD987C2B4750}"/>
                </a:ext>
              </a:extLst>
            </p:cNvPr>
            <p:cNvCxnSpPr>
              <a:cxnSpLocks/>
            </p:cNvCxnSpPr>
            <p:nvPr/>
          </p:nvCxnSpPr>
          <p:spPr>
            <a:xfrm flipV="1">
              <a:off x="7780385" y="2996952"/>
              <a:ext cx="0" cy="1800200"/>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1" name="Conector recto 10">
              <a:extLst>
                <a:ext uri="{FF2B5EF4-FFF2-40B4-BE49-F238E27FC236}">
                  <a16:creationId xmlns:a16="http://schemas.microsoft.com/office/drawing/2014/main" id="{53A7124F-6842-A043-97DB-5499417ED8CF}"/>
                </a:ext>
              </a:extLst>
            </p:cNvPr>
            <p:cNvCxnSpPr>
              <a:cxnSpLocks/>
            </p:cNvCxnSpPr>
            <p:nvPr/>
          </p:nvCxnSpPr>
          <p:spPr>
            <a:xfrm flipV="1">
              <a:off x="6850271" y="4797152"/>
              <a:ext cx="930114" cy="1538657"/>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grpSp>
      <p:sp>
        <p:nvSpPr>
          <p:cNvPr id="15" name="CuadroTexto 14">
            <a:extLst>
              <a:ext uri="{FF2B5EF4-FFF2-40B4-BE49-F238E27FC236}">
                <a16:creationId xmlns:a16="http://schemas.microsoft.com/office/drawing/2014/main" id="{6E940915-35D1-844D-93D3-59AA7D6795FA}"/>
              </a:ext>
            </a:extLst>
          </p:cNvPr>
          <p:cNvSpPr txBox="1"/>
          <p:nvPr/>
        </p:nvSpPr>
        <p:spPr>
          <a:xfrm>
            <a:off x="1115616" y="3075206"/>
            <a:ext cx="2906565" cy="646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rtlCol="0">
            <a:spAutoFit/>
          </a:bodyPr>
          <a:lstStyle/>
          <a:p>
            <a:r>
              <a:rPr lang="es-ES" dirty="0"/>
              <a:t>Opción 1: Sin ángulos. </a:t>
            </a:r>
          </a:p>
          <a:p>
            <a:r>
              <a:rPr lang="es-ES" dirty="0"/>
              <a:t>¿Cómo hacerlo?</a:t>
            </a:r>
          </a:p>
        </p:txBody>
      </p:sp>
      <p:sp>
        <p:nvSpPr>
          <p:cNvPr id="16" name="CuadroTexto 15">
            <a:extLst>
              <a:ext uri="{FF2B5EF4-FFF2-40B4-BE49-F238E27FC236}">
                <a16:creationId xmlns:a16="http://schemas.microsoft.com/office/drawing/2014/main" id="{61087041-72CD-FA4C-90DD-74745107CBB3}"/>
              </a:ext>
            </a:extLst>
          </p:cNvPr>
          <p:cNvSpPr txBox="1"/>
          <p:nvPr/>
        </p:nvSpPr>
        <p:spPr>
          <a:xfrm>
            <a:off x="1115616" y="3941695"/>
            <a:ext cx="2906565" cy="92333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r>
              <a:rPr lang="es-ES" dirty="0"/>
              <a:t>Opción 2: Con ángulos. </a:t>
            </a:r>
          </a:p>
          <a:p>
            <a:r>
              <a:rPr lang="es-ES" dirty="0"/>
              <a:t>¿Cómo medirlos y </a:t>
            </a:r>
          </a:p>
          <a:p>
            <a:r>
              <a:rPr lang="es-ES" dirty="0"/>
              <a:t>cómo hacerlo?</a:t>
            </a:r>
          </a:p>
        </p:txBody>
      </p:sp>
      <p:pic>
        <p:nvPicPr>
          <p:cNvPr id="17" name="Imagen 16">
            <a:extLst>
              <a:ext uri="{FF2B5EF4-FFF2-40B4-BE49-F238E27FC236}">
                <a16:creationId xmlns:a16="http://schemas.microsoft.com/office/drawing/2014/main" id="{6E6DDE3E-2916-444A-B538-7C44DCC69502}"/>
              </a:ext>
            </a:extLst>
          </p:cNvPr>
          <p:cNvPicPr>
            <a:picLocks noChangeAspect="1"/>
          </p:cNvPicPr>
          <p:nvPr/>
        </p:nvPicPr>
        <p:blipFill>
          <a:blip r:embed="rId4"/>
          <a:stretch>
            <a:fillRect/>
          </a:stretch>
        </p:blipFill>
        <p:spPr>
          <a:xfrm>
            <a:off x="1584934" y="5085184"/>
            <a:ext cx="2198433" cy="1457657"/>
          </a:xfrm>
          <a:prstGeom prst="rect">
            <a:avLst/>
          </a:prstGeom>
        </p:spPr>
      </p:pic>
    </p:spTree>
    <p:extLst>
      <p:ext uri="{BB962C8B-B14F-4D97-AF65-F5344CB8AC3E}">
        <p14:creationId xmlns:p14="http://schemas.microsoft.com/office/powerpoint/2010/main" val="34209341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357158" y="609881"/>
            <a:ext cx="8429684" cy="461665"/>
          </a:xfrm>
          <a:prstGeom prst="rect">
            <a:avLst/>
          </a:prstGeom>
          <a:noFill/>
        </p:spPr>
        <p:txBody>
          <a:bodyPr wrap="square" rtlCol="0">
            <a:spAutoFit/>
          </a:bodyPr>
          <a:lstStyle/>
          <a:p>
            <a:pPr algn="ctr"/>
            <a:r>
              <a:rPr lang="es-ES" sz="2400" b="1" dirty="0">
                <a:solidFill>
                  <a:schemeClr val="accent1">
                    <a:lumMod val="50000"/>
                  </a:schemeClr>
                </a:solidFill>
              </a:rPr>
              <a:t>2. Razones trigonométricas de un ángulo agudo</a:t>
            </a:r>
          </a:p>
        </p:txBody>
      </p:sp>
      <p:sp>
        <p:nvSpPr>
          <p:cNvPr id="7" name="CuadroTexto 6">
            <a:extLst>
              <a:ext uri="{FF2B5EF4-FFF2-40B4-BE49-F238E27FC236}">
                <a16:creationId xmlns:a16="http://schemas.microsoft.com/office/drawing/2014/main" id="{51BA682D-EE6A-7E46-B5F3-3191F3CF67E1}"/>
              </a:ext>
            </a:extLst>
          </p:cNvPr>
          <p:cNvSpPr txBox="1"/>
          <p:nvPr/>
        </p:nvSpPr>
        <p:spPr>
          <a:xfrm>
            <a:off x="503548" y="1076264"/>
            <a:ext cx="8136904" cy="1938992"/>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s-ES" sz="2400" b="1" dirty="0"/>
              <a:t>Utilidad a situaciones de la vida real</a:t>
            </a:r>
          </a:p>
          <a:p>
            <a:r>
              <a:rPr lang="es-ES" sz="2400" dirty="0"/>
              <a:t>- Y si no tenemos ninguna herramienta para medir ángulos, cómo podríamos saber el ángulo que forma el suelo de la clase con la diagonal que va desde el fondo de la clase hasta el techo.</a:t>
            </a:r>
          </a:p>
        </p:txBody>
      </p:sp>
      <p:pic>
        <p:nvPicPr>
          <p:cNvPr id="2" name="Imagen 1">
            <a:extLst>
              <a:ext uri="{FF2B5EF4-FFF2-40B4-BE49-F238E27FC236}">
                <a16:creationId xmlns:a16="http://schemas.microsoft.com/office/drawing/2014/main" id="{0DA1BE5B-B320-6A49-9746-BA5758C9EB85}"/>
              </a:ext>
            </a:extLst>
          </p:cNvPr>
          <p:cNvPicPr>
            <a:picLocks noChangeAspect="1"/>
          </p:cNvPicPr>
          <p:nvPr/>
        </p:nvPicPr>
        <p:blipFill>
          <a:blip r:embed="rId3"/>
          <a:stretch>
            <a:fillRect/>
          </a:stretch>
        </p:blipFill>
        <p:spPr>
          <a:xfrm>
            <a:off x="4585244" y="3789040"/>
            <a:ext cx="4068564" cy="2707444"/>
          </a:xfrm>
          <a:prstGeom prst="rect">
            <a:avLst/>
          </a:prstGeom>
        </p:spPr>
      </p:pic>
    </p:spTree>
    <p:extLst>
      <p:ext uri="{BB962C8B-B14F-4D97-AF65-F5344CB8AC3E}">
        <p14:creationId xmlns:p14="http://schemas.microsoft.com/office/powerpoint/2010/main" val="13234318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357158" y="609881"/>
            <a:ext cx="8429684" cy="461665"/>
          </a:xfrm>
          <a:prstGeom prst="rect">
            <a:avLst/>
          </a:prstGeom>
          <a:noFill/>
        </p:spPr>
        <p:txBody>
          <a:bodyPr wrap="square" rtlCol="0">
            <a:spAutoFit/>
          </a:bodyPr>
          <a:lstStyle/>
          <a:p>
            <a:pPr algn="ctr"/>
            <a:r>
              <a:rPr lang="es-ES" sz="2400" b="1" dirty="0">
                <a:solidFill>
                  <a:schemeClr val="accent1">
                    <a:lumMod val="50000"/>
                  </a:schemeClr>
                </a:solidFill>
              </a:rPr>
              <a:t>2. Razones trigonométricas de un ángulo agudo</a:t>
            </a:r>
          </a:p>
        </p:txBody>
      </p:sp>
      <p:sp>
        <p:nvSpPr>
          <p:cNvPr id="7" name="CuadroTexto 6">
            <a:extLst>
              <a:ext uri="{FF2B5EF4-FFF2-40B4-BE49-F238E27FC236}">
                <a16:creationId xmlns:a16="http://schemas.microsoft.com/office/drawing/2014/main" id="{51BA682D-EE6A-7E46-B5F3-3191F3CF67E1}"/>
              </a:ext>
            </a:extLst>
          </p:cNvPr>
          <p:cNvSpPr txBox="1"/>
          <p:nvPr/>
        </p:nvSpPr>
        <p:spPr>
          <a:xfrm>
            <a:off x="503548" y="1076264"/>
            <a:ext cx="8136904" cy="830997"/>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s-ES" sz="2400" b="1" dirty="0"/>
              <a:t>Utilidad a situaciones de la vida real</a:t>
            </a:r>
          </a:p>
          <a:p>
            <a:r>
              <a:rPr lang="es-ES" sz="2400" dirty="0"/>
              <a:t>- ¿Qué ángulo formará mirando desde una mesa?</a:t>
            </a:r>
          </a:p>
        </p:txBody>
      </p:sp>
      <p:grpSp>
        <p:nvGrpSpPr>
          <p:cNvPr id="4" name="Grupo 3">
            <a:extLst>
              <a:ext uri="{FF2B5EF4-FFF2-40B4-BE49-F238E27FC236}">
                <a16:creationId xmlns:a16="http://schemas.microsoft.com/office/drawing/2014/main" id="{465E6BC5-E816-3B43-A255-EC43D742F74E}"/>
              </a:ext>
            </a:extLst>
          </p:cNvPr>
          <p:cNvGrpSpPr/>
          <p:nvPr/>
        </p:nvGrpSpPr>
        <p:grpSpPr>
          <a:xfrm>
            <a:off x="5292080" y="2132856"/>
            <a:ext cx="2998351" cy="4013418"/>
            <a:chOff x="5148064" y="2348880"/>
            <a:chExt cx="2998351" cy="4013418"/>
          </a:xfrm>
        </p:grpSpPr>
        <p:pic>
          <p:nvPicPr>
            <p:cNvPr id="5" name="9 Imagen" descr="clase02.JPG">
              <a:extLst>
                <a:ext uri="{FF2B5EF4-FFF2-40B4-BE49-F238E27FC236}">
                  <a16:creationId xmlns:a16="http://schemas.microsoft.com/office/drawing/2014/main" id="{27E87439-0E76-3445-8759-F9F3FA49141C}"/>
                </a:ext>
              </a:extLst>
            </p:cNvPr>
            <p:cNvPicPr>
              <a:picLocks noChangeAspect="1"/>
            </p:cNvPicPr>
            <p:nvPr/>
          </p:nvPicPr>
          <p:blipFill>
            <a:blip r:embed="rId3" cstate="email"/>
            <a:stretch>
              <a:fillRect/>
            </a:stretch>
          </p:blipFill>
          <p:spPr>
            <a:xfrm>
              <a:off x="5148064" y="2348880"/>
              <a:ext cx="2998351" cy="4013418"/>
            </a:xfrm>
            <a:prstGeom prst="rect">
              <a:avLst/>
            </a:prstGeom>
            <a:ln>
              <a:noFill/>
            </a:ln>
            <a:effectLst>
              <a:outerShdw blurRad="292100" dist="139700" dir="2700000" algn="tl" rotWithShape="0">
                <a:srgbClr val="333333">
                  <a:alpha val="65000"/>
                </a:srgbClr>
              </a:outerShdw>
            </a:effectLst>
          </p:spPr>
        </p:pic>
        <p:cxnSp>
          <p:nvCxnSpPr>
            <p:cNvPr id="6" name="Conector recto 5">
              <a:extLst>
                <a:ext uri="{FF2B5EF4-FFF2-40B4-BE49-F238E27FC236}">
                  <a16:creationId xmlns:a16="http://schemas.microsoft.com/office/drawing/2014/main" id="{5060141B-7787-BA40-A2FF-8361DBFA8141}"/>
                </a:ext>
              </a:extLst>
            </p:cNvPr>
            <p:cNvCxnSpPr>
              <a:cxnSpLocks/>
            </p:cNvCxnSpPr>
            <p:nvPr/>
          </p:nvCxnSpPr>
          <p:spPr>
            <a:xfrm flipV="1">
              <a:off x="7295310" y="2996952"/>
              <a:ext cx="445042" cy="230425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Conector recto 7">
              <a:extLst>
                <a:ext uri="{FF2B5EF4-FFF2-40B4-BE49-F238E27FC236}">
                  <a16:creationId xmlns:a16="http://schemas.microsoft.com/office/drawing/2014/main" id="{4FB11BAA-ADD7-8C42-BB31-68F273868C42}"/>
                </a:ext>
              </a:extLst>
            </p:cNvPr>
            <p:cNvCxnSpPr>
              <a:cxnSpLocks/>
            </p:cNvCxnSpPr>
            <p:nvPr/>
          </p:nvCxnSpPr>
          <p:spPr>
            <a:xfrm flipV="1">
              <a:off x="7780385" y="2996952"/>
              <a:ext cx="0" cy="1800200"/>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9" name="Conector recto 8">
              <a:extLst>
                <a:ext uri="{FF2B5EF4-FFF2-40B4-BE49-F238E27FC236}">
                  <a16:creationId xmlns:a16="http://schemas.microsoft.com/office/drawing/2014/main" id="{D147FD1C-E625-C848-B449-ECF311167199}"/>
                </a:ext>
              </a:extLst>
            </p:cNvPr>
            <p:cNvCxnSpPr>
              <a:cxnSpLocks/>
            </p:cNvCxnSpPr>
            <p:nvPr/>
          </p:nvCxnSpPr>
          <p:spPr>
            <a:xfrm flipV="1">
              <a:off x="7295311" y="4797153"/>
              <a:ext cx="485074" cy="504055"/>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3917223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357158" y="609881"/>
            <a:ext cx="8429684" cy="461665"/>
          </a:xfrm>
          <a:prstGeom prst="rect">
            <a:avLst/>
          </a:prstGeom>
          <a:noFill/>
        </p:spPr>
        <p:txBody>
          <a:bodyPr wrap="square" rtlCol="0">
            <a:spAutoFit/>
          </a:bodyPr>
          <a:lstStyle/>
          <a:p>
            <a:pPr algn="ctr"/>
            <a:r>
              <a:rPr lang="es-ES" sz="2400" b="1" dirty="0">
                <a:solidFill>
                  <a:schemeClr val="accent1">
                    <a:lumMod val="50000"/>
                  </a:schemeClr>
                </a:solidFill>
              </a:rPr>
              <a:t>2. Razones trigonométricas de un ángulo agudo</a:t>
            </a:r>
          </a:p>
        </p:txBody>
      </p:sp>
      <p:sp>
        <p:nvSpPr>
          <p:cNvPr id="7" name="CuadroTexto 6">
            <a:extLst>
              <a:ext uri="{FF2B5EF4-FFF2-40B4-BE49-F238E27FC236}">
                <a16:creationId xmlns:a16="http://schemas.microsoft.com/office/drawing/2014/main" id="{51BA682D-EE6A-7E46-B5F3-3191F3CF67E1}"/>
              </a:ext>
            </a:extLst>
          </p:cNvPr>
          <p:cNvSpPr txBox="1"/>
          <p:nvPr/>
        </p:nvSpPr>
        <p:spPr>
          <a:xfrm>
            <a:off x="503548" y="1076264"/>
            <a:ext cx="8136904" cy="1938992"/>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s-ES" sz="2400" b="1" dirty="0"/>
              <a:t>Utilidad a situaciones de la vida real</a:t>
            </a:r>
          </a:p>
          <a:p>
            <a:r>
              <a:rPr lang="es-ES" sz="2400" dirty="0"/>
              <a:t>Imaginad que miráis por una ventana de la clase y veis una farola en línea recta a 5 metros y el suelo forma con esa línea recta 40º. ¿A qué altura está la ventana del suelo? </a:t>
            </a:r>
          </a:p>
        </p:txBody>
      </p:sp>
      <p:grpSp>
        <p:nvGrpSpPr>
          <p:cNvPr id="19" name="Grupo 18">
            <a:extLst>
              <a:ext uri="{FF2B5EF4-FFF2-40B4-BE49-F238E27FC236}">
                <a16:creationId xmlns:a16="http://schemas.microsoft.com/office/drawing/2014/main" id="{88B5A129-C778-B440-8EB7-6399B1A3438C}"/>
              </a:ext>
            </a:extLst>
          </p:cNvPr>
          <p:cNvGrpSpPr/>
          <p:nvPr/>
        </p:nvGrpSpPr>
        <p:grpSpPr>
          <a:xfrm>
            <a:off x="683568" y="3029429"/>
            <a:ext cx="6287756" cy="3354975"/>
            <a:chOff x="683568" y="3029429"/>
            <a:chExt cx="6287756" cy="3354975"/>
          </a:xfrm>
        </p:grpSpPr>
        <p:pic>
          <p:nvPicPr>
            <p:cNvPr id="2" name="Imagen 1">
              <a:extLst>
                <a:ext uri="{FF2B5EF4-FFF2-40B4-BE49-F238E27FC236}">
                  <a16:creationId xmlns:a16="http://schemas.microsoft.com/office/drawing/2014/main" id="{281CE1E3-7C36-824D-ADF7-D7EF2819D97B}"/>
                </a:ext>
              </a:extLst>
            </p:cNvPr>
            <p:cNvPicPr>
              <a:picLocks noChangeAspect="1"/>
            </p:cNvPicPr>
            <p:nvPr/>
          </p:nvPicPr>
          <p:blipFill>
            <a:blip r:embed="rId3"/>
            <a:stretch>
              <a:fillRect/>
            </a:stretch>
          </p:blipFill>
          <p:spPr>
            <a:xfrm>
              <a:off x="4576900" y="4221088"/>
              <a:ext cx="2394424" cy="2163316"/>
            </a:xfrm>
            <a:prstGeom prst="rect">
              <a:avLst/>
            </a:prstGeom>
          </p:spPr>
        </p:pic>
        <p:pic>
          <p:nvPicPr>
            <p:cNvPr id="6" name="Imagen 5">
              <a:extLst>
                <a:ext uri="{FF2B5EF4-FFF2-40B4-BE49-F238E27FC236}">
                  <a16:creationId xmlns:a16="http://schemas.microsoft.com/office/drawing/2014/main" id="{0BF1CB27-1321-6947-91B9-D901C5146297}"/>
                </a:ext>
              </a:extLst>
            </p:cNvPr>
            <p:cNvPicPr>
              <a:picLocks noChangeAspect="1"/>
            </p:cNvPicPr>
            <p:nvPr/>
          </p:nvPicPr>
          <p:blipFill>
            <a:blip r:embed="rId4"/>
            <a:stretch>
              <a:fillRect/>
            </a:stretch>
          </p:blipFill>
          <p:spPr>
            <a:xfrm>
              <a:off x="683568" y="3029429"/>
              <a:ext cx="1428750" cy="1428750"/>
            </a:xfrm>
            <a:prstGeom prst="rect">
              <a:avLst/>
            </a:prstGeom>
          </p:spPr>
        </p:pic>
        <p:cxnSp>
          <p:nvCxnSpPr>
            <p:cNvPr id="9" name="Conector recto de flecha 8">
              <a:extLst>
                <a:ext uri="{FF2B5EF4-FFF2-40B4-BE49-F238E27FC236}">
                  <a16:creationId xmlns:a16="http://schemas.microsoft.com/office/drawing/2014/main" id="{CB02FC19-8A89-2A40-B82F-ACFE86BA8127}"/>
                </a:ext>
              </a:extLst>
            </p:cNvPr>
            <p:cNvCxnSpPr>
              <a:cxnSpLocks/>
            </p:cNvCxnSpPr>
            <p:nvPr/>
          </p:nvCxnSpPr>
          <p:spPr>
            <a:xfrm>
              <a:off x="1907704" y="4221868"/>
              <a:ext cx="3733802"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CuadroTexto 10">
              <a:extLst>
                <a:ext uri="{FF2B5EF4-FFF2-40B4-BE49-F238E27FC236}">
                  <a16:creationId xmlns:a16="http://schemas.microsoft.com/office/drawing/2014/main" id="{A97BBC72-F49F-5D4D-9A69-CF60FBF2B8AA}"/>
                </a:ext>
              </a:extLst>
            </p:cNvPr>
            <p:cNvSpPr txBox="1"/>
            <p:nvPr/>
          </p:nvSpPr>
          <p:spPr>
            <a:xfrm>
              <a:off x="3455447" y="3820742"/>
              <a:ext cx="638316" cy="369332"/>
            </a:xfrm>
            <a:prstGeom prst="rect">
              <a:avLst/>
            </a:prstGeom>
            <a:noFill/>
          </p:spPr>
          <p:txBody>
            <a:bodyPr wrap="none" rtlCol="0">
              <a:spAutoFit/>
            </a:bodyPr>
            <a:lstStyle/>
            <a:p>
              <a:r>
                <a:rPr lang="es-ES" dirty="0"/>
                <a:t>5 m</a:t>
              </a:r>
            </a:p>
          </p:txBody>
        </p:sp>
        <p:cxnSp>
          <p:nvCxnSpPr>
            <p:cNvPr id="13" name="Conector recto 12">
              <a:extLst>
                <a:ext uri="{FF2B5EF4-FFF2-40B4-BE49-F238E27FC236}">
                  <a16:creationId xmlns:a16="http://schemas.microsoft.com/office/drawing/2014/main" id="{4EA7AC66-2288-014D-AC7F-4600523E95E2}"/>
                </a:ext>
              </a:extLst>
            </p:cNvPr>
            <p:cNvCxnSpPr/>
            <p:nvPr/>
          </p:nvCxnSpPr>
          <p:spPr>
            <a:xfrm>
              <a:off x="1979712" y="4293096"/>
              <a:ext cx="3528392" cy="2091308"/>
            </a:xfrm>
            <a:prstGeom prst="line">
              <a:avLst/>
            </a:prstGeom>
            <a:ln>
              <a:prstDash val="dashDot"/>
            </a:ln>
          </p:spPr>
          <p:style>
            <a:lnRef idx="1">
              <a:schemeClr val="accent1"/>
            </a:lnRef>
            <a:fillRef idx="0">
              <a:schemeClr val="accent1"/>
            </a:fillRef>
            <a:effectRef idx="0">
              <a:schemeClr val="accent1"/>
            </a:effectRef>
            <a:fontRef idx="minor">
              <a:schemeClr val="tx1"/>
            </a:fontRef>
          </p:style>
        </p:cxnSp>
        <p:cxnSp>
          <p:nvCxnSpPr>
            <p:cNvPr id="14" name="Conector recto 13">
              <a:extLst>
                <a:ext uri="{FF2B5EF4-FFF2-40B4-BE49-F238E27FC236}">
                  <a16:creationId xmlns:a16="http://schemas.microsoft.com/office/drawing/2014/main" id="{59E0CEB6-3DBB-A048-9A37-B090E00F976C}"/>
                </a:ext>
              </a:extLst>
            </p:cNvPr>
            <p:cNvCxnSpPr>
              <a:cxnSpLocks/>
            </p:cNvCxnSpPr>
            <p:nvPr/>
          </p:nvCxnSpPr>
          <p:spPr>
            <a:xfrm>
              <a:off x="1922911" y="4253663"/>
              <a:ext cx="0" cy="2055657"/>
            </a:xfrm>
            <a:prstGeom prst="line">
              <a:avLst/>
            </a:prstGeom>
            <a:ln>
              <a:solidFill>
                <a:srgbClr val="FF0000"/>
              </a:solidFill>
              <a:prstDash val="dashDot"/>
            </a:ln>
          </p:spPr>
          <p:style>
            <a:lnRef idx="1">
              <a:schemeClr val="accent1"/>
            </a:lnRef>
            <a:fillRef idx="0">
              <a:schemeClr val="accent1"/>
            </a:fillRef>
            <a:effectRef idx="0">
              <a:schemeClr val="accent1"/>
            </a:effectRef>
            <a:fontRef idx="minor">
              <a:schemeClr val="tx1"/>
            </a:fontRef>
          </p:style>
        </p:cxnSp>
        <p:sp>
          <p:nvSpPr>
            <p:cNvPr id="16" name="Arco 15">
              <a:extLst>
                <a:ext uri="{FF2B5EF4-FFF2-40B4-BE49-F238E27FC236}">
                  <a16:creationId xmlns:a16="http://schemas.microsoft.com/office/drawing/2014/main" id="{CE65017E-F9E2-1747-9A93-A53DFB327DC7}"/>
                </a:ext>
              </a:extLst>
            </p:cNvPr>
            <p:cNvSpPr/>
            <p:nvPr/>
          </p:nvSpPr>
          <p:spPr>
            <a:xfrm>
              <a:off x="2339752" y="4253662"/>
              <a:ext cx="72008" cy="399473"/>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17" name="CuadroTexto 16">
              <a:extLst>
                <a:ext uri="{FF2B5EF4-FFF2-40B4-BE49-F238E27FC236}">
                  <a16:creationId xmlns:a16="http://schemas.microsoft.com/office/drawing/2014/main" id="{3224849B-AC93-4042-80ED-47970E17CB2D}"/>
                </a:ext>
              </a:extLst>
            </p:cNvPr>
            <p:cNvSpPr txBox="1"/>
            <p:nvPr/>
          </p:nvSpPr>
          <p:spPr>
            <a:xfrm>
              <a:off x="2458069" y="4225207"/>
              <a:ext cx="606256" cy="369332"/>
            </a:xfrm>
            <a:prstGeom prst="rect">
              <a:avLst/>
            </a:prstGeom>
            <a:noFill/>
          </p:spPr>
          <p:txBody>
            <a:bodyPr wrap="none" rtlCol="0">
              <a:spAutoFit/>
            </a:bodyPr>
            <a:lstStyle/>
            <a:p>
              <a:r>
                <a:rPr lang="es-ES" dirty="0"/>
                <a:t>40º</a:t>
              </a:r>
            </a:p>
          </p:txBody>
        </p:sp>
        <p:sp>
          <p:nvSpPr>
            <p:cNvPr id="18" name="CuadroTexto 17">
              <a:extLst>
                <a:ext uri="{FF2B5EF4-FFF2-40B4-BE49-F238E27FC236}">
                  <a16:creationId xmlns:a16="http://schemas.microsoft.com/office/drawing/2014/main" id="{5ACD0E1F-7C4C-564A-9968-1C4E0B8E92B1}"/>
                </a:ext>
              </a:extLst>
            </p:cNvPr>
            <p:cNvSpPr txBox="1"/>
            <p:nvPr/>
          </p:nvSpPr>
          <p:spPr>
            <a:xfrm>
              <a:off x="2016206" y="5135726"/>
              <a:ext cx="311304" cy="369332"/>
            </a:xfrm>
            <a:prstGeom prst="rect">
              <a:avLst/>
            </a:prstGeom>
            <a:noFill/>
          </p:spPr>
          <p:txBody>
            <a:bodyPr wrap="none" rtlCol="0">
              <a:spAutoFit/>
            </a:bodyPr>
            <a:lstStyle/>
            <a:p>
              <a:r>
                <a:rPr lang="es-ES" dirty="0"/>
                <a:t>?</a:t>
              </a:r>
            </a:p>
          </p:txBody>
        </p:sp>
      </p:grpSp>
    </p:spTree>
    <p:extLst>
      <p:ext uri="{BB962C8B-B14F-4D97-AF65-F5344CB8AC3E}">
        <p14:creationId xmlns:p14="http://schemas.microsoft.com/office/powerpoint/2010/main" val="5898631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357158" y="609881"/>
            <a:ext cx="8429684" cy="830997"/>
          </a:xfrm>
          <a:prstGeom prst="rect">
            <a:avLst/>
          </a:prstGeom>
          <a:noFill/>
        </p:spPr>
        <p:txBody>
          <a:bodyPr wrap="square" rtlCol="0">
            <a:spAutoFit/>
          </a:bodyPr>
          <a:lstStyle/>
          <a:p>
            <a:pPr algn="ctr"/>
            <a:r>
              <a:rPr lang="es-ES" sz="2400" b="1" dirty="0">
                <a:solidFill>
                  <a:schemeClr val="accent1">
                    <a:lumMod val="50000"/>
                  </a:schemeClr>
                </a:solidFill>
              </a:rPr>
              <a:t>Vídeo “Trigonometría, una herramienta para medir alturas”</a:t>
            </a:r>
          </a:p>
        </p:txBody>
      </p:sp>
      <p:pic>
        <p:nvPicPr>
          <p:cNvPr id="2" name="Imagen 1">
            <a:extLst>
              <a:ext uri="{FF2B5EF4-FFF2-40B4-BE49-F238E27FC236}">
                <a16:creationId xmlns:a16="http://schemas.microsoft.com/office/drawing/2014/main" id="{859CC34C-E4AE-6142-A6F3-C65434261E0B}"/>
              </a:ext>
            </a:extLst>
          </p:cNvPr>
          <p:cNvPicPr>
            <a:picLocks noChangeAspect="1"/>
          </p:cNvPicPr>
          <p:nvPr/>
        </p:nvPicPr>
        <p:blipFill>
          <a:blip r:embed="rId3"/>
          <a:stretch>
            <a:fillRect/>
          </a:stretch>
        </p:blipFill>
        <p:spPr>
          <a:xfrm>
            <a:off x="1209390" y="1556792"/>
            <a:ext cx="6725220" cy="4803728"/>
          </a:xfrm>
          <a:prstGeom prst="rect">
            <a:avLst/>
          </a:prstGeom>
        </p:spPr>
      </p:pic>
    </p:spTree>
    <p:extLst>
      <p:ext uri="{BB962C8B-B14F-4D97-AF65-F5344CB8AC3E}">
        <p14:creationId xmlns:p14="http://schemas.microsoft.com/office/powerpoint/2010/main" val="38785870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357158" y="609881"/>
            <a:ext cx="8429684" cy="461665"/>
          </a:xfrm>
          <a:prstGeom prst="rect">
            <a:avLst/>
          </a:prstGeom>
          <a:noFill/>
        </p:spPr>
        <p:txBody>
          <a:bodyPr wrap="square" rtlCol="0">
            <a:spAutoFit/>
          </a:bodyPr>
          <a:lstStyle/>
          <a:p>
            <a:pPr algn="ctr"/>
            <a:r>
              <a:rPr lang="es-ES" sz="2400" b="1" dirty="0">
                <a:solidFill>
                  <a:schemeClr val="accent1">
                    <a:lumMod val="50000"/>
                  </a:schemeClr>
                </a:solidFill>
              </a:rPr>
              <a:t>2. Razones trigonométricas de un ángulo agudo</a:t>
            </a:r>
          </a:p>
        </p:txBody>
      </p:sp>
      <p:pic>
        <p:nvPicPr>
          <p:cNvPr id="2" name="Imagen 1">
            <a:extLst>
              <a:ext uri="{FF2B5EF4-FFF2-40B4-BE49-F238E27FC236}">
                <a16:creationId xmlns:a16="http://schemas.microsoft.com/office/drawing/2014/main" id="{ACB6AB24-3DE3-9F40-A1EB-CBD39164BED0}"/>
              </a:ext>
            </a:extLst>
          </p:cNvPr>
          <p:cNvPicPr>
            <a:picLocks noChangeAspect="1"/>
          </p:cNvPicPr>
          <p:nvPr/>
        </p:nvPicPr>
        <p:blipFill>
          <a:blip r:embed="rId3"/>
          <a:stretch>
            <a:fillRect/>
          </a:stretch>
        </p:blipFill>
        <p:spPr>
          <a:xfrm>
            <a:off x="501650" y="1574800"/>
            <a:ext cx="8140700" cy="3708400"/>
          </a:xfrm>
          <a:prstGeom prst="rect">
            <a:avLst/>
          </a:prstGeom>
        </p:spPr>
      </p:pic>
      <p:sp>
        <p:nvSpPr>
          <p:cNvPr id="7" name="CuadroTexto 6">
            <a:extLst>
              <a:ext uri="{FF2B5EF4-FFF2-40B4-BE49-F238E27FC236}">
                <a16:creationId xmlns:a16="http://schemas.microsoft.com/office/drawing/2014/main" id="{51BA682D-EE6A-7E46-B5F3-3191F3CF67E1}"/>
              </a:ext>
            </a:extLst>
          </p:cNvPr>
          <p:cNvSpPr txBox="1"/>
          <p:nvPr/>
        </p:nvSpPr>
        <p:spPr>
          <a:xfrm>
            <a:off x="501650" y="1118399"/>
            <a:ext cx="1640704" cy="46166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s-ES" sz="2400" b="1" dirty="0"/>
              <a:t>Pag.137</a:t>
            </a:r>
          </a:p>
        </p:txBody>
      </p:sp>
    </p:spTree>
    <p:extLst>
      <p:ext uri="{BB962C8B-B14F-4D97-AF65-F5344CB8AC3E}">
        <p14:creationId xmlns:p14="http://schemas.microsoft.com/office/powerpoint/2010/main" val="25932168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357158" y="609881"/>
            <a:ext cx="8429684" cy="461665"/>
          </a:xfrm>
          <a:prstGeom prst="rect">
            <a:avLst/>
          </a:prstGeom>
          <a:noFill/>
        </p:spPr>
        <p:txBody>
          <a:bodyPr wrap="square" rtlCol="0">
            <a:spAutoFit/>
          </a:bodyPr>
          <a:lstStyle/>
          <a:p>
            <a:pPr algn="ctr"/>
            <a:r>
              <a:rPr lang="es-ES" sz="2400" b="1" dirty="0">
                <a:solidFill>
                  <a:schemeClr val="accent1">
                    <a:lumMod val="50000"/>
                  </a:schemeClr>
                </a:solidFill>
              </a:rPr>
              <a:t>2. Razones trigonométricas de un ángulo agudo</a:t>
            </a:r>
          </a:p>
        </p:txBody>
      </p:sp>
      <p:pic>
        <p:nvPicPr>
          <p:cNvPr id="2" name="Imagen 1">
            <a:extLst>
              <a:ext uri="{FF2B5EF4-FFF2-40B4-BE49-F238E27FC236}">
                <a16:creationId xmlns:a16="http://schemas.microsoft.com/office/drawing/2014/main" id="{395F7383-A53A-B147-8589-BE5396226169}"/>
              </a:ext>
            </a:extLst>
          </p:cNvPr>
          <p:cNvPicPr>
            <a:picLocks noChangeAspect="1"/>
          </p:cNvPicPr>
          <p:nvPr/>
        </p:nvPicPr>
        <p:blipFill>
          <a:blip r:embed="rId3"/>
          <a:stretch>
            <a:fillRect/>
          </a:stretch>
        </p:blipFill>
        <p:spPr>
          <a:xfrm>
            <a:off x="628650" y="1187450"/>
            <a:ext cx="4951462" cy="2814599"/>
          </a:xfrm>
          <a:prstGeom prst="rect">
            <a:avLst/>
          </a:prstGeom>
        </p:spPr>
      </p:pic>
      <p:pic>
        <p:nvPicPr>
          <p:cNvPr id="5" name="Imagen 4">
            <a:extLst>
              <a:ext uri="{FF2B5EF4-FFF2-40B4-BE49-F238E27FC236}">
                <a16:creationId xmlns:a16="http://schemas.microsoft.com/office/drawing/2014/main" id="{C6E725CE-BE76-DF40-840B-7431E5233338}"/>
              </a:ext>
            </a:extLst>
          </p:cNvPr>
          <p:cNvPicPr>
            <a:picLocks noChangeAspect="1"/>
          </p:cNvPicPr>
          <p:nvPr/>
        </p:nvPicPr>
        <p:blipFill>
          <a:blip r:embed="rId4"/>
          <a:stretch>
            <a:fillRect/>
          </a:stretch>
        </p:blipFill>
        <p:spPr>
          <a:xfrm>
            <a:off x="2746753" y="3429000"/>
            <a:ext cx="6040089" cy="2908759"/>
          </a:xfrm>
          <a:prstGeom prst="rect">
            <a:avLst/>
          </a:prstGeom>
        </p:spPr>
      </p:pic>
    </p:spTree>
    <p:extLst>
      <p:ext uri="{BB962C8B-B14F-4D97-AF65-F5344CB8AC3E}">
        <p14:creationId xmlns:p14="http://schemas.microsoft.com/office/powerpoint/2010/main" val="36524947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755576" y="1268760"/>
            <a:ext cx="7848872" cy="923330"/>
          </a:xfrm>
          <a:prstGeom prst="rect">
            <a:avLst/>
          </a:prstGeom>
        </p:spPr>
        <p:txBody>
          <a:bodyPr wrap="square">
            <a:spAutoFit/>
          </a:bodyPr>
          <a:lstStyle/>
          <a:p>
            <a:r>
              <a:rPr lang="es-ES" dirty="0">
                <a:solidFill>
                  <a:schemeClr val="bg1"/>
                </a:solidFill>
              </a:rPr>
              <a:t>Es el lenguaje que nos permite traducir situaciones de la vida real a lenguaje matemático mediante el uso de letras en combinación con símbolos y números.</a:t>
            </a:r>
          </a:p>
        </p:txBody>
      </p:sp>
      <p:sp>
        <p:nvSpPr>
          <p:cNvPr id="3" name="2 CuadroTexto"/>
          <p:cNvSpPr txBox="1"/>
          <p:nvPr/>
        </p:nvSpPr>
        <p:spPr>
          <a:xfrm>
            <a:off x="357158" y="609881"/>
            <a:ext cx="8429684" cy="461665"/>
          </a:xfrm>
          <a:prstGeom prst="rect">
            <a:avLst/>
          </a:prstGeom>
          <a:noFill/>
        </p:spPr>
        <p:txBody>
          <a:bodyPr wrap="square" rtlCol="0">
            <a:spAutoFit/>
          </a:bodyPr>
          <a:lstStyle/>
          <a:p>
            <a:pPr algn="ctr"/>
            <a:r>
              <a:rPr lang="es-ES" sz="2400" b="1" dirty="0">
                <a:solidFill>
                  <a:schemeClr val="accent1">
                    <a:lumMod val="50000"/>
                  </a:schemeClr>
                </a:solidFill>
              </a:rPr>
              <a:t>Trigonometría</a:t>
            </a:r>
          </a:p>
        </p:txBody>
      </p:sp>
      <p:sp>
        <p:nvSpPr>
          <p:cNvPr id="8" name="7 CuadroTexto"/>
          <p:cNvSpPr txBox="1"/>
          <p:nvPr/>
        </p:nvSpPr>
        <p:spPr>
          <a:xfrm>
            <a:off x="594574" y="640658"/>
            <a:ext cx="3024336" cy="400110"/>
          </a:xfrm>
          <a:prstGeom prst="rect">
            <a:avLst/>
          </a:prstGeom>
          <a:noFill/>
        </p:spPr>
        <p:txBody>
          <a:bodyPr wrap="square" rtlCol="0">
            <a:spAutoFit/>
          </a:bodyPr>
          <a:lstStyle/>
          <a:p>
            <a:r>
              <a:rPr lang="es-ES" sz="2000" b="1" u="sng" dirty="0"/>
              <a:t>Recordatorio:</a:t>
            </a:r>
          </a:p>
        </p:txBody>
      </p:sp>
      <p:grpSp>
        <p:nvGrpSpPr>
          <p:cNvPr id="7" name="Grupo 6">
            <a:extLst>
              <a:ext uri="{FF2B5EF4-FFF2-40B4-BE49-F238E27FC236}">
                <a16:creationId xmlns:a16="http://schemas.microsoft.com/office/drawing/2014/main" id="{7EE6528E-E5CA-8645-AC4A-3F62083C4FDE}"/>
              </a:ext>
            </a:extLst>
          </p:cNvPr>
          <p:cNvGrpSpPr/>
          <p:nvPr/>
        </p:nvGrpSpPr>
        <p:grpSpPr>
          <a:xfrm>
            <a:off x="594574" y="476672"/>
            <a:ext cx="8100392" cy="4283659"/>
            <a:chOff x="594574" y="476672"/>
            <a:chExt cx="8100392" cy="4283659"/>
          </a:xfrm>
        </p:grpSpPr>
        <p:pic>
          <p:nvPicPr>
            <p:cNvPr id="5" name="Imagen 4">
              <a:extLst>
                <a:ext uri="{FF2B5EF4-FFF2-40B4-BE49-F238E27FC236}">
                  <a16:creationId xmlns:a16="http://schemas.microsoft.com/office/drawing/2014/main" id="{4BF8279E-8958-C643-A818-87E1EF0851D0}"/>
                </a:ext>
              </a:extLst>
            </p:cNvPr>
            <p:cNvPicPr>
              <a:picLocks noChangeAspect="1"/>
            </p:cNvPicPr>
            <p:nvPr/>
          </p:nvPicPr>
          <p:blipFill>
            <a:blip r:embed="rId2"/>
            <a:stretch>
              <a:fillRect/>
            </a:stretch>
          </p:blipFill>
          <p:spPr>
            <a:xfrm>
              <a:off x="594574" y="1186882"/>
              <a:ext cx="8100392" cy="3573449"/>
            </a:xfrm>
            <a:prstGeom prst="rect">
              <a:avLst/>
            </a:prstGeom>
          </p:spPr>
        </p:pic>
        <p:pic>
          <p:nvPicPr>
            <p:cNvPr id="6" name="Imagen 5">
              <a:extLst>
                <a:ext uri="{FF2B5EF4-FFF2-40B4-BE49-F238E27FC236}">
                  <a16:creationId xmlns:a16="http://schemas.microsoft.com/office/drawing/2014/main" id="{82627043-1522-6147-A12D-4E5258460053}"/>
                </a:ext>
              </a:extLst>
            </p:cNvPr>
            <p:cNvPicPr>
              <a:picLocks noChangeAspect="1"/>
            </p:cNvPicPr>
            <p:nvPr/>
          </p:nvPicPr>
          <p:blipFill>
            <a:blip r:embed="rId3"/>
            <a:stretch>
              <a:fillRect/>
            </a:stretch>
          </p:blipFill>
          <p:spPr>
            <a:xfrm>
              <a:off x="6182925" y="476672"/>
              <a:ext cx="2493531" cy="3681214"/>
            </a:xfrm>
            <a:prstGeom prst="rect">
              <a:avLst/>
            </a:prstGeom>
            <a:ln>
              <a:solidFill>
                <a:schemeClr val="tx1"/>
              </a:solidFill>
            </a:ln>
          </p:spPr>
        </p:pic>
      </p:grpSp>
      <p:pic>
        <p:nvPicPr>
          <p:cNvPr id="4" name="Imagen 3">
            <a:extLst>
              <a:ext uri="{FF2B5EF4-FFF2-40B4-BE49-F238E27FC236}">
                <a16:creationId xmlns:a16="http://schemas.microsoft.com/office/drawing/2014/main" id="{AA86EF5F-27B7-A24E-B2CC-41CE101B4EF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94574" y="2924944"/>
            <a:ext cx="5273570" cy="87235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357158" y="609881"/>
            <a:ext cx="8429684" cy="461665"/>
          </a:xfrm>
          <a:prstGeom prst="rect">
            <a:avLst/>
          </a:prstGeom>
          <a:noFill/>
        </p:spPr>
        <p:txBody>
          <a:bodyPr wrap="square" rtlCol="0">
            <a:spAutoFit/>
          </a:bodyPr>
          <a:lstStyle/>
          <a:p>
            <a:pPr algn="ctr"/>
            <a:r>
              <a:rPr lang="es-ES" sz="2400" b="1" dirty="0">
                <a:solidFill>
                  <a:schemeClr val="accent1">
                    <a:lumMod val="50000"/>
                  </a:schemeClr>
                </a:solidFill>
              </a:rPr>
              <a:t>2. Razones trigonométricas de un ángulo agudo</a:t>
            </a:r>
          </a:p>
        </p:txBody>
      </p:sp>
      <p:sp>
        <p:nvSpPr>
          <p:cNvPr id="7" name="CuadroTexto 6">
            <a:extLst>
              <a:ext uri="{FF2B5EF4-FFF2-40B4-BE49-F238E27FC236}">
                <a16:creationId xmlns:a16="http://schemas.microsoft.com/office/drawing/2014/main" id="{51BA682D-EE6A-7E46-B5F3-3191F3CF67E1}"/>
              </a:ext>
            </a:extLst>
          </p:cNvPr>
          <p:cNvSpPr txBox="1"/>
          <p:nvPr/>
        </p:nvSpPr>
        <p:spPr>
          <a:xfrm>
            <a:off x="501650" y="1118399"/>
            <a:ext cx="1640704" cy="46166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s-ES" sz="2400" b="1" dirty="0"/>
              <a:t>Pag.147</a:t>
            </a:r>
          </a:p>
        </p:txBody>
      </p:sp>
      <p:pic>
        <p:nvPicPr>
          <p:cNvPr id="2" name="Imagen 1">
            <a:extLst>
              <a:ext uri="{FF2B5EF4-FFF2-40B4-BE49-F238E27FC236}">
                <a16:creationId xmlns:a16="http://schemas.microsoft.com/office/drawing/2014/main" id="{2FF83E7D-ACE4-7D43-8672-30DA9CDD6C26}"/>
              </a:ext>
            </a:extLst>
          </p:cNvPr>
          <p:cNvPicPr>
            <a:picLocks noChangeAspect="1"/>
          </p:cNvPicPr>
          <p:nvPr/>
        </p:nvPicPr>
        <p:blipFill>
          <a:blip r:embed="rId3"/>
          <a:stretch>
            <a:fillRect/>
          </a:stretch>
        </p:blipFill>
        <p:spPr>
          <a:xfrm>
            <a:off x="501649" y="1772816"/>
            <a:ext cx="7924985" cy="2520280"/>
          </a:xfrm>
          <a:prstGeom prst="rect">
            <a:avLst/>
          </a:prstGeom>
        </p:spPr>
      </p:pic>
      <p:pic>
        <p:nvPicPr>
          <p:cNvPr id="4" name="Imagen 3">
            <a:extLst>
              <a:ext uri="{FF2B5EF4-FFF2-40B4-BE49-F238E27FC236}">
                <a16:creationId xmlns:a16="http://schemas.microsoft.com/office/drawing/2014/main" id="{B6B40546-8977-C24D-A354-77F0363D973F}"/>
              </a:ext>
            </a:extLst>
          </p:cNvPr>
          <p:cNvPicPr>
            <a:picLocks noChangeAspect="1"/>
          </p:cNvPicPr>
          <p:nvPr/>
        </p:nvPicPr>
        <p:blipFill>
          <a:blip r:embed="rId4"/>
          <a:stretch>
            <a:fillRect/>
          </a:stretch>
        </p:blipFill>
        <p:spPr>
          <a:xfrm>
            <a:off x="5508104" y="4432952"/>
            <a:ext cx="3085852" cy="2027527"/>
          </a:xfrm>
          <a:prstGeom prst="rect">
            <a:avLst/>
          </a:prstGeom>
        </p:spPr>
      </p:pic>
    </p:spTree>
    <p:extLst>
      <p:ext uri="{BB962C8B-B14F-4D97-AF65-F5344CB8AC3E}">
        <p14:creationId xmlns:p14="http://schemas.microsoft.com/office/powerpoint/2010/main" val="29676484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357158" y="609881"/>
            <a:ext cx="8429684" cy="461665"/>
          </a:xfrm>
          <a:prstGeom prst="rect">
            <a:avLst/>
          </a:prstGeom>
          <a:noFill/>
        </p:spPr>
        <p:txBody>
          <a:bodyPr wrap="square" rtlCol="0">
            <a:spAutoFit/>
          </a:bodyPr>
          <a:lstStyle/>
          <a:p>
            <a:pPr algn="ctr"/>
            <a:r>
              <a:rPr lang="es-ES" sz="2400" b="1" dirty="0">
                <a:solidFill>
                  <a:schemeClr val="accent1">
                    <a:lumMod val="50000"/>
                  </a:schemeClr>
                </a:solidFill>
              </a:rPr>
              <a:t>2. Razones trigonométricas de un ángulo agudo</a:t>
            </a:r>
          </a:p>
        </p:txBody>
      </p:sp>
      <p:sp>
        <p:nvSpPr>
          <p:cNvPr id="7" name="CuadroTexto 6">
            <a:extLst>
              <a:ext uri="{FF2B5EF4-FFF2-40B4-BE49-F238E27FC236}">
                <a16:creationId xmlns:a16="http://schemas.microsoft.com/office/drawing/2014/main" id="{51BA682D-EE6A-7E46-B5F3-3191F3CF67E1}"/>
              </a:ext>
            </a:extLst>
          </p:cNvPr>
          <p:cNvSpPr txBox="1"/>
          <p:nvPr/>
        </p:nvSpPr>
        <p:spPr>
          <a:xfrm>
            <a:off x="501650" y="1118399"/>
            <a:ext cx="1640704" cy="46166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s-ES" sz="2400" b="1" dirty="0"/>
              <a:t>Pag.147</a:t>
            </a:r>
          </a:p>
        </p:txBody>
      </p:sp>
      <p:pic>
        <p:nvPicPr>
          <p:cNvPr id="4" name="Imagen 3">
            <a:extLst>
              <a:ext uri="{FF2B5EF4-FFF2-40B4-BE49-F238E27FC236}">
                <a16:creationId xmlns:a16="http://schemas.microsoft.com/office/drawing/2014/main" id="{8C87F0B9-5DF1-A64E-A4F1-E4A2435F1CE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01824" y="1626917"/>
            <a:ext cx="7740352" cy="2304256"/>
          </a:xfrm>
          <a:prstGeom prst="rect">
            <a:avLst/>
          </a:prstGeom>
        </p:spPr>
      </p:pic>
      <p:pic>
        <p:nvPicPr>
          <p:cNvPr id="2" name="Imagen 1">
            <a:extLst>
              <a:ext uri="{FF2B5EF4-FFF2-40B4-BE49-F238E27FC236}">
                <a16:creationId xmlns:a16="http://schemas.microsoft.com/office/drawing/2014/main" id="{77FD4922-F5C9-434A-AB46-72EB7934C88E}"/>
              </a:ext>
            </a:extLst>
          </p:cNvPr>
          <p:cNvPicPr>
            <a:picLocks noChangeAspect="1"/>
          </p:cNvPicPr>
          <p:nvPr/>
        </p:nvPicPr>
        <p:blipFill>
          <a:blip r:embed="rId4"/>
          <a:stretch>
            <a:fillRect/>
          </a:stretch>
        </p:blipFill>
        <p:spPr>
          <a:xfrm>
            <a:off x="701824" y="4149080"/>
            <a:ext cx="3962400" cy="2044700"/>
          </a:xfrm>
          <a:prstGeom prst="rect">
            <a:avLst/>
          </a:prstGeom>
        </p:spPr>
      </p:pic>
    </p:spTree>
    <p:extLst>
      <p:ext uri="{BB962C8B-B14F-4D97-AF65-F5344CB8AC3E}">
        <p14:creationId xmlns:p14="http://schemas.microsoft.com/office/powerpoint/2010/main" val="15793582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2D2BB1E3-E01F-2D49-A966-9043AD86DF2B}"/>
              </a:ext>
            </a:extLst>
          </p:cNvPr>
          <p:cNvPicPr>
            <a:picLocks noChangeAspect="1"/>
          </p:cNvPicPr>
          <p:nvPr/>
        </p:nvPicPr>
        <p:blipFill>
          <a:blip r:embed="rId3"/>
          <a:stretch>
            <a:fillRect/>
          </a:stretch>
        </p:blipFill>
        <p:spPr>
          <a:xfrm>
            <a:off x="501650" y="1349231"/>
            <a:ext cx="7821356" cy="2805967"/>
          </a:xfrm>
          <a:prstGeom prst="rect">
            <a:avLst/>
          </a:prstGeom>
        </p:spPr>
      </p:pic>
      <p:sp>
        <p:nvSpPr>
          <p:cNvPr id="3" name="2 CuadroTexto"/>
          <p:cNvSpPr txBox="1"/>
          <p:nvPr/>
        </p:nvSpPr>
        <p:spPr>
          <a:xfrm>
            <a:off x="357158" y="609881"/>
            <a:ext cx="8429684" cy="461665"/>
          </a:xfrm>
          <a:prstGeom prst="rect">
            <a:avLst/>
          </a:prstGeom>
          <a:noFill/>
        </p:spPr>
        <p:txBody>
          <a:bodyPr wrap="square" rtlCol="0">
            <a:spAutoFit/>
          </a:bodyPr>
          <a:lstStyle/>
          <a:p>
            <a:pPr algn="ctr"/>
            <a:r>
              <a:rPr lang="es-ES" sz="2400" b="1" dirty="0">
                <a:solidFill>
                  <a:schemeClr val="accent1">
                    <a:lumMod val="50000"/>
                  </a:schemeClr>
                </a:solidFill>
              </a:rPr>
              <a:t>2. Razones trigonométricas de un ángulo agudo</a:t>
            </a:r>
          </a:p>
        </p:txBody>
      </p:sp>
      <p:sp>
        <p:nvSpPr>
          <p:cNvPr id="7" name="CuadroTexto 6">
            <a:extLst>
              <a:ext uri="{FF2B5EF4-FFF2-40B4-BE49-F238E27FC236}">
                <a16:creationId xmlns:a16="http://schemas.microsoft.com/office/drawing/2014/main" id="{51BA682D-EE6A-7E46-B5F3-3191F3CF67E1}"/>
              </a:ext>
            </a:extLst>
          </p:cNvPr>
          <p:cNvSpPr txBox="1"/>
          <p:nvPr/>
        </p:nvSpPr>
        <p:spPr>
          <a:xfrm>
            <a:off x="501650" y="1118399"/>
            <a:ext cx="1640704" cy="46166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s-ES" sz="2400" b="1" dirty="0"/>
              <a:t>Pag.152</a:t>
            </a:r>
          </a:p>
        </p:txBody>
      </p:sp>
      <p:pic>
        <p:nvPicPr>
          <p:cNvPr id="4" name="Imagen 3">
            <a:extLst>
              <a:ext uri="{FF2B5EF4-FFF2-40B4-BE49-F238E27FC236}">
                <a16:creationId xmlns:a16="http://schemas.microsoft.com/office/drawing/2014/main" id="{ABFEDF68-86A7-BF4C-BF27-FF77CA347FC4}"/>
              </a:ext>
            </a:extLst>
          </p:cNvPr>
          <p:cNvPicPr>
            <a:picLocks noChangeAspect="1"/>
          </p:cNvPicPr>
          <p:nvPr/>
        </p:nvPicPr>
        <p:blipFill>
          <a:blip r:embed="rId4"/>
          <a:stretch>
            <a:fillRect/>
          </a:stretch>
        </p:blipFill>
        <p:spPr>
          <a:xfrm>
            <a:off x="5004048" y="3789040"/>
            <a:ext cx="3492500" cy="2324100"/>
          </a:xfrm>
          <a:prstGeom prst="rect">
            <a:avLst/>
          </a:prstGeom>
        </p:spPr>
      </p:pic>
    </p:spTree>
    <p:extLst>
      <p:ext uri="{BB962C8B-B14F-4D97-AF65-F5344CB8AC3E}">
        <p14:creationId xmlns:p14="http://schemas.microsoft.com/office/powerpoint/2010/main" val="40208813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357158" y="609881"/>
            <a:ext cx="8429684" cy="461665"/>
          </a:xfrm>
          <a:prstGeom prst="rect">
            <a:avLst/>
          </a:prstGeom>
          <a:noFill/>
        </p:spPr>
        <p:txBody>
          <a:bodyPr wrap="square" rtlCol="0">
            <a:spAutoFit/>
          </a:bodyPr>
          <a:lstStyle/>
          <a:p>
            <a:pPr algn="ctr"/>
            <a:r>
              <a:rPr lang="es-ES" sz="2400" b="1" dirty="0">
                <a:solidFill>
                  <a:schemeClr val="accent1">
                    <a:lumMod val="50000"/>
                  </a:schemeClr>
                </a:solidFill>
              </a:rPr>
              <a:t>2. Razones trigonométricas de un ángulo agudo</a:t>
            </a:r>
          </a:p>
        </p:txBody>
      </p:sp>
      <p:sp>
        <p:nvSpPr>
          <p:cNvPr id="7" name="CuadroTexto 6">
            <a:extLst>
              <a:ext uri="{FF2B5EF4-FFF2-40B4-BE49-F238E27FC236}">
                <a16:creationId xmlns:a16="http://schemas.microsoft.com/office/drawing/2014/main" id="{51BA682D-EE6A-7E46-B5F3-3191F3CF67E1}"/>
              </a:ext>
            </a:extLst>
          </p:cNvPr>
          <p:cNvSpPr txBox="1"/>
          <p:nvPr/>
        </p:nvSpPr>
        <p:spPr>
          <a:xfrm>
            <a:off x="501650" y="1118399"/>
            <a:ext cx="1640704" cy="46166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s-ES" sz="2400" b="1" dirty="0"/>
              <a:t>Pag.152</a:t>
            </a:r>
          </a:p>
        </p:txBody>
      </p:sp>
      <p:pic>
        <p:nvPicPr>
          <p:cNvPr id="4" name="Imagen 3">
            <a:extLst>
              <a:ext uri="{FF2B5EF4-FFF2-40B4-BE49-F238E27FC236}">
                <a16:creationId xmlns:a16="http://schemas.microsoft.com/office/drawing/2014/main" id="{848253A4-4416-B74D-A63E-9ED88D4DDBA4}"/>
              </a:ext>
            </a:extLst>
          </p:cNvPr>
          <p:cNvPicPr>
            <a:picLocks noChangeAspect="1"/>
          </p:cNvPicPr>
          <p:nvPr/>
        </p:nvPicPr>
        <p:blipFill>
          <a:blip r:embed="rId3"/>
          <a:stretch>
            <a:fillRect/>
          </a:stretch>
        </p:blipFill>
        <p:spPr>
          <a:xfrm>
            <a:off x="412750" y="1626917"/>
            <a:ext cx="8318500" cy="2679700"/>
          </a:xfrm>
          <a:prstGeom prst="rect">
            <a:avLst/>
          </a:prstGeom>
        </p:spPr>
      </p:pic>
      <p:pic>
        <p:nvPicPr>
          <p:cNvPr id="2" name="Imagen 1">
            <a:extLst>
              <a:ext uri="{FF2B5EF4-FFF2-40B4-BE49-F238E27FC236}">
                <a16:creationId xmlns:a16="http://schemas.microsoft.com/office/drawing/2014/main" id="{1A875281-ACEF-DB47-848B-B7719AE4E23D}"/>
              </a:ext>
            </a:extLst>
          </p:cNvPr>
          <p:cNvPicPr>
            <a:picLocks noChangeAspect="1"/>
          </p:cNvPicPr>
          <p:nvPr/>
        </p:nvPicPr>
        <p:blipFill>
          <a:blip r:embed="rId4"/>
          <a:stretch>
            <a:fillRect/>
          </a:stretch>
        </p:blipFill>
        <p:spPr>
          <a:xfrm>
            <a:off x="5508104" y="4149080"/>
            <a:ext cx="2929260" cy="2194118"/>
          </a:xfrm>
          <a:prstGeom prst="rect">
            <a:avLst/>
          </a:prstGeom>
        </p:spPr>
      </p:pic>
    </p:spTree>
    <p:extLst>
      <p:ext uri="{BB962C8B-B14F-4D97-AF65-F5344CB8AC3E}">
        <p14:creationId xmlns:p14="http://schemas.microsoft.com/office/powerpoint/2010/main" val="2856173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357158" y="609881"/>
            <a:ext cx="8429684" cy="461665"/>
          </a:xfrm>
          <a:prstGeom prst="rect">
            <a:avLst/>
          </a:prstGeom>
          <a:noFill/>
        </p:spPr>
        <p:txBody>
          <a:bodyPr wrap="square" rtlCol="0">
            <a:spAutoFit/>
          </a:bodyPr>
          <a:lstStyle/>
          <a:p>
            <a:pPr algn="ctr"/>
            <a:r>
              <a:rPr lang="es-ES" sz="2400" b="1" dirty="0">
                <a:solidFill>
                  <a:schemeClr val="accent1">
                    <a:lumMod val="50000"/>
                  </a:schemeClr>
                </a:solidFill>
              </a:rPr>
              <a:t>2. Razones trigonométricas de un ángulo agudo</a:t>
            </a:r>
          </a:p>
        </p:txBody>
      </p:sp>
      <p:sp>
        <p:nvSpPr>
          <p:cNvPr id="7" name="CuadroTexto 6">
            <a:extLst>
              <a:ext uri="{FF2B5EF4-FFF2-40B4-BE49-F238E27FC236}">
                <a16:creationId xmlns:a16="http://schemas.microsoft.com/office/drawing/2014/main" id="{51BA682D-EE6A-7E46-B5F3-3191F3CF67E1}"/>
              </a:ext>
            </a:extLst>
          </p:cNvPr>
          <p:cNvSpPr txBox="1"/>
          <p:nvPr/>
        </p:nvSpPr>
        <p:spPr>
          <a:xfrm>
            <a:off x="501650" y="1118399"/>
            <a:ext cx="1640704" cy="46166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s-ES" sz="2400" b="1" dirty="0"/>
              <a:t>Pag.137</a:t>
            </a:r>
          </a:p>
        </p:txBody>
      </p:sp>
      <p:pic>
        <p:nvPicPr>
          <p:cNvPr id="4" name="Imagen 3">
            <a:extLst>
              <a:ext uri="{FF2B5EF4-FFF2-40B4-BE49-F238E27FC236}">
                <a16:creationId xmlns:a16="http://schemas.microsoft.com/office/drawing/2014/main" id="{FFB10336-8751-BF49-A0B5-7B76B19E5876}"/>
              </a:ext>
            </a:extLst>
          </p:cNvPr>
          <p:cNvPicPr>
            <a:picLocks noChangeAspect="1"/>
          </p:cNvPicPr>
          <p:nvPr/>
        </p:nvPicPr>
        <p:blipFill>
          <a:blip r:embed="rId3"/>
          <a:stretch>
            <a:fillRect/>
          </a:stretch>
        </p:blipFill>
        <p:spPr>
          <a:xfrm>
            <a:off x="546100" y="1638404"/>
            <a:ext cx="8051800" cy="3746500"/>
          </a:xfrm>
          <a:prstGeom prst="rect">
            <a:avLst/>
          </a:prstGeom>
        </p:spPr>
      </p:pic>
    </p:spTree>
    <p:extLst>
      <p:ext uri="{BB962C8B-B14F-4D97-AF65-F5344CB8AC3E}">
        <p14:creationId xmlns:p14="http://schemas.microsoft.com/office/powerpoint/2010/main" val="6035368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357158" y="609881"/>
            <a:ext cx="8429684" cy="461665"/>
          </a:xfrm>
          <a:prstGeom prst="rect">
            <a:avLst/>
          </a:prstGeom>
          <a:noFill/>
        </p:spPr>
        <p:txBody>
          <a:bodyPr wrap="square" rtlCol="0">
            <a:spAutoFit/>
          </a:bodyPr>
          <a:lstStyle/>
          <a:p>
            <a:pPr algn="ctr"/>
            <a:r>
              <a:rPr lang="es-ES" sz="2400" b="1" dirty="0">
                <a:solidFill>
                  <a:schemeClr val="accent1">
                    <a:lumMod val="50000"/>
                  </a:schemeClr>
                </a:solidFill>
              </a:rPr>
              <a:t>3. Relaciones entre razones trigonométricas</a:t>
            </a:r>
          </a:p>
        </p:txBody>
      </p:sp>
      <p:pic>
        <p:nvPicPr>
          <p:cNvPr id="2" name="Imagen 1">
            <a:extLst>
              <a:ext uri="{FF2B5EF4-FFF2-40B4-BE49-F238E27FC236}">
                <a16:creationId xmlns:a16="http://schemas.microsoft.com/office/drawing/2014/main" id="{ADF57855-F3A9-D242-A9AC-8D9A6601B2C0}"/>
              </a:ext>
            </a:extLst>
          </p:cNvPr>
          <p:cNvPicPr>
            <a:picLocks noChangeAspect="1"/>
          </p:cNvPicPr>
          <p:nvPr/>
        </p:nvPicPr>
        <p:blipFill>
          <a:blip r:embed="rId3"/>
          <a:stretch>
            <a:fillRect/>
          </a:stretch>
        </p:blipFill>
        <p:spPr>
          <a:xfrm>
            <a:off x="539552" y="1196752"/>
            <a:ext cx="7992888" cy="1345144"/>
          </a:xfrm>
          <a:prstGeom prst="rect">
            <a:avLst/>
          </a:prstGeom>
        </p:spPr>
      </p:pic>
      <p:sp>
        <p:nvSpPr>
          <p:cNvPr id="5" name="CuadroTexto 4">
            <a:extLst>
              <a:ext uri="{FF2B5EF4-FFF2-40B4-BE49-F238E27FC236}">
                <a16:creationId xmlns:a16="http://schemas.microsoft.com/office/drawing/2014/main" id="{626D1CBB-C211-1D45-9194-C3822B4CFD33}"/>
              </a:ext>
            </a:extLst>
          </p:cNvPr>
          <p:cNvSpPr txBox="1"/>
          <p:nvPr/>
        </p:nvSpPr>
        <p:spPr>
          <a:xfrm>
            <a:off x="683568" y="2780928"/>
            <a:ext cx="2736304" cy="369332"/>
          </a:xfrm>
          <a:prstGeom prst="rect">
            <a:avLst/>
          </a:prstGeom>
          <a:noFill/>
        </p:spPr>
        <p:txBody>
          <a:bodyPr wrap="square" rtlCol="0">
            <a:spAutoFit/>
          </a:bodyPr>
          <a:lstStyle/>
          <a:p>
            <a:r>
              <a:rPr lang="es-ES" u="sng" dirty="0"/>
              <a:t>Demostraciones</a:t>
            </a:r>
            <a:r>
              <a:rPr lang="es-ES" dirty="0"/>
              <a:t>:</a:t>
            </a:r>
          </a:p>
        </p:txBody>
      </p:sp>
      <p:pic>
        <p:nvPicPr>
          <p:cNvPr id="6" name="Imagen 5">
            <a:extLst>
              <a:ext uri="{FF2B5EF4-FFF2-40B4-BE49-F238E27FC236}">
                <a16:creationId xmlns:a16="http://schemas.microsoft.com/office/drawing/2014/main" id="{B501BFC5-CFBF-EB42-B488-B2F2DA401F6B}"/>
              </a:ext>
            </a:extLst>
          </p:cNvPr>
          <p:cNvPicPr>
            <a:picLocks noChangeAspect="1"/>
          </p:cNvPicPr>
          <p:nvPr/>
        </p:nvPicPr>
        <p:blipFill>
          <a:blip r:embed="rId4"/>
          <a:stretch>
            <a:fillRect/>
          </a:stretch>
        </p:blipFill>
        <p:spPr>
          <a:xfrm>
            <a:off x="5356111" y="4365104"/>
            <a:ext cx="3162936" cy="1939640"/>
          </a:xfrm>
          <a:prstGeom prst="rect">
            <a:avLst/>
          </a:prstGeom>
          <a:ln>
            <a:solidFill>
              <a:schemeClr val="tx1"/>
            </a:solidFill>
          </a:ln>
        </p:spPr>
      </p:pic>
    </p:spTree>
    <p:extLst>
      <p:ext uri="{BB962C8B-B14F-4D97-AF65-F5344CB8AC3E}">
        <p14:creationId xmlns:p14="http://schemas.microsoft.com/office/powerpoint/2010/main" val="1260984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357158" y="609881"/>
            <a:ext cx="8429684" cy="461665"/>
          </a:xfrm>
          <a:prstGeom prst="rect">
            <a:avLst/>
          </a:prstGeom>
          <a:noFill/>
        </p:spPr>
        <p:txBody>
          <a:bodyPr wrap="square" rtlCol="0">
            <a:spAutoFit/>
          </a:bodyPr>
          <a:lstStyle/>
          <a:p>
            <a:pPr algn="ctr"/>
            <a:r>
              <a:rPr lang="es-ES" sz="2400" b="1" dirty="0">
                <a:solidFill>
                  <a:schemeClr val="accent1">
                    <a:lumMod val="50000"/>
                  </a:schemeClr>
                </a:solidFill>
              </a:rPr>
              <a:t>3. Relaciones entre razones trigonométricas</a:t>
            </a:r>
          </a:p>
        </p:txBody>
      </p:sp>
      <p:pic>
        <p:nvPicPr>
          <p:cNvPr id="4" name="Imagen 3">
            <a:extLst>
              <a:ext uri="{FF2B5EF4-FFF2-40B4-BE49-F238E27FC236}">
                <a16:creationId xmlns:a16="http://schemas.microsoft.com/office/drawing/2014/main" id="{980EB228-3006-FB4E-931D-3A2B85C6394D}"/>
              </a:ext>
            </a:extLst>
          </p:cNvPr>
          <p:cNvPicPr>
            <a:picLocks noChangeAspect="1"/>
          </p:cNvPicPr>
          <p:nvPr/>
        </p:nvPicPr>
        <p:blipFill>
          <a:blip r:embed="rId3"/>
          <a:stretch>
            <a:fillRect/>
          </a:stretch>
        </p:blipFill>
        <p:spPr>
          <a:xfrm>
            <a:off x="1244600" y="1700808"/>
            <a:ext cx="6654800" cy="4470400"/>
          </a:xfrm>
          <a:prstGeom prst="rect">
            <a:avLst/>
          </a:prstGeom>
        </p:spPr>
      </p:pic>
      <p:sp>
        <p:nvSpPr>
          <p:cNvPr id="6" name="CuadroTexto 5">
            <a:extLst>
              <a:ext uri="{FF2B5EF4-FFF2-40B4-BE49-F238E27FC236}">
                <a16:creationId xmlns:a16="http://schemas.microsoft.com/office/drawing/2014/main" id="{F69964B0-AC9C-F44B-839E-11B0AE2B3EBA}"/>
              </a:ext>
            </a:extLst>
          </p:cNvPr>
          <p:cNvSpPr txBox="1"/>
          <p:nvPr/>
        </p:nvSpPr>
        <p:spPr>
          <a:xfrm>
            <a:off x="501650" y="1118399"/>
            <a:ext cx="1640704" cy="46166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s-ES" sz="2400" b="1" dirty="0"/>
              <a:t>Pag.138</a:t>
            </a:r>
          </a:p>
        </p:txBody>
      </p:sp>
    </p:spTree>
    <p:extLst>
      <p:ext uri="{BB962C8B-B14F-4D97-AF65-F5344CB8AC3E}">
        <p14:creationId xmlns:p14="http://schemas.microsoft.com/office/powerpoint/2010/main" val="20307895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357158" y="609881"/>
            <a:ext cx="8429684" cy="461665"/>
          </a:xfrm>
          <a:prstGeom prst="rect">
            <a:avLst/>
          </a:prstGeom>
          <a:noFill/>
        </p:spPr>
        <p:txBody>
          <a:bodyPr wrap="square" rtlCol="0">
            <a:spAutoFit/>
          </a:bodyPr>
          <a:lstStyle/>
          <a:p>
            <a:pPr algn="ctr"/>
            <a:r>
              <a:rPr lang="es-ES" sz="2400" b="1" dirty="0">
                <a:solidFill>
                  <a:schemeClr val="accent1">
                    <a:lumMod val="50000"/>
                  </a:schemeClr>
                </a:solidFill>
              </a:rPr>
              <a:t>3. Relaciones entre razones trigonométricas</a:t>
            </a:r>
          </a:p>
        </p:txBody>
      </p:sp>
      <p:sp>
        <p:nvSpPr>
          <p:cNvPr id="6" name="CuadroTexto 5">
            <a:extLst>
              <a:ext uri="{FF2B5EF4-FFF2-40B4-BE49-F238E27FC236}">
                <a16:creationId xmlns:a16="http://schemas.microsoft.com/office/drawing/2014/main" id="{F69964B0-AC9C-F44B-839E-11B0AE2B3EBA}"/>
              </a:ext>
            </a:extLst>
          </p:cNvPr>
          <p:cNvSpPr txBox="1"/>
          <p:nvPr/>
        </p:nvSpPr>
        <p:spPr>
          <a:xfrm>
            <a:off x="501650" y="1118399"/>
            <a:ext cx="1640704" cy="46166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s-ES" sz="2400" b="1" dirty="0"/>
              <a:t>Pag.139</a:t>
            </a:r>
          </a:p>
        </p:txBody>
      </p:sp>
      <p:pic>
        <p:nvPicPr>
          <p:cNvPr id="2" name="Imagen 1">
            <a:extLst>
              <a:ext uri="{FF2B5EF4-FFF2-40B4-BE49-F238E27FC236}">
                <a16:creationId xmlns:a16="http://schemas.microsoft.com/office/drawing/2014/main" id="{1AE6C5C9-E7EF-AF48-B7D8-C2387617A49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01649" y="1653338"/>
            <a:ext cx="8076291" cy="2135701"/>
          </a:xfrm>
          <a:prstGeom prst="rect">
            <a:avLst/>
          </a:prstGeom>
        </p:spPr>
      </p:pic>
      <p:pic>
        <p:nvPicPr>
          <p:cNvPr id="5" name="Imagen 4">
            <a:extLst>
              <a:ext uri="{FF2B5EF4-FFF2-40B4-BE49-F238E27FC236}">
                <a16:creationId xmlns:a16="http://schemas.microsoft.com/office/drawing/2014/main" id="{FDF57F99-16E1-5142-ADE0-0938E5362370}"/>
              </a:ext>
            </a:extLst>
          </p:cNvPr>
          <p:cNvPicPr>
            <a:picLocks noChangeAspect="1"/>
          </p:cNvPicPr>
          <p:nvPr/>
        </p:nvPicPr>
        <p:blipFill>
          <a:blip r:embed="rId4"/>
          <a:stretch>
            <a:fillRect/>
          </a:stretch>
        </p:blipFill>
        <p:spPr>
          <a:xfrm>
            <a:off x="5220072" y="3862313"/>
            <a:ext cx="3251200" cy="2501900"/>
          </a:xfrm>
          <a:prstGeom prst="rect">
            <a:avLst/>
          </a:prstGeom>
          <a:ln>
            <a:solidFill>
              <a:schemeClr val="tx1"/>
            </a:solidFill>
          </a:ln>
        </p:spPr>
      </p:pic>
    </p:spTree>
    <p:extLst>
      <p:ext uri="{BB962C8B-B14F-4D97-AF65-F5344CB8AC3E}">
        <p14:creationId xmlns:p14="http://schemas.microsoft.com/office/powerpoint/2010/main" val="23823088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357158" y="609881"/>
            <a:ext cx="8429684" cy="461665"/>
          </a:xfrm>
          <a:prstGeom prst="rect">
            <a:avLst/>
          </a:prstGeom>
          <a:noFill/>
        </p:spPr>
        <p:txBody>
          <a:bodyPr wrap="square" rtlCol="0">
            <a:spAutoFit/>
          </a:bodyPr>
          <a:lstStyle/>
          <a:p>
            <a:pPr algn="ctr"/>
            <a:r>
              <a:rPr lang="es-ES" sz="2400" b="1" dirty="0">
                <a:solidFill>
                  <a:schemeClr val="accent1">
                    <a:lumMod val="50000"/>
                  </a:schemeClr>
                </a:solidFill>
              </a:rPr>
              <a:t>3. Relaciones entre razones trigonométricas</a:t>
            </a:r>
          </a:p>
        </p:txBody>
      </p:sp>
      <p:sp>
        <p:nvSpPr>
          <p:cNvPr id="6" name="CuadroTexto 5">
            <a:extLst>
              <a:ext uri="{FF2B5EF4-FFF2-40B4-BE49-F238E27FC236}">
                <a16:creationId xmlns:a16="http://schemas.microsoft.com/office/drawing/2014/main" id="{F69964B0-AC9C-F44B-839E-11B0AE2B3EBA}"/>
              </a:ext>
            </a:extLst>
          </p:cNvPr>
          <p:cNvSpPr txBox="1"/>
          <p:nvPr/>
        </p:nvSpPr>
        <p:spPr>
          <a:xfrm>
            <a:off x="501650" y="1118399"/>
            <a:ext cx="1640704" cy="46166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s-ES" sz="2400" b="1" dirty="0"/>
              <a:t>Pag.139</a:t>
            </a:r>
          </a:p>
        </p:txBody>
      </p:sp>
      <p:pic>
        <p:nvPicPr>
          <p:cNvPr id="2" name="Imagen 1">
            <a:extLst>
              <a:ext uri="{FF2B5EF4-FFF2-40B4-BE49-F238E27FC236}">
                <a16:creationId xmlns:a16="http://schemas.microsoft.com/office/drawing/2014/main" id="{1AE6C5C9-E7EF-AF48-B7D8-C2387617A49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11560" y="1700213"/>
            <a:ext cx="7633582" cy="4649269"/>
          </a:xfrm>
          <a:prstGeom prst="rect">
            <a:avLst/>
          </a:prstGeom>
        </p:spPr>
      </p:pic>
    </p:spTree>
    <p:extLst>
      <p:ext uri="{BB962C8B-B14F-4D97-AF65-F5344CB8AC3E}">
        <p14:creationId xmlns:p14="http://schemas.microsoft.com/office/powerpoint/2010/main" val="6685360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357158" y="609881"/>
            <a:ext cx="8429684" cy="461665"/>
          </a:xfrm>
          <a:prstGeom prst="rect">
            <a:avLst/>
          </a:prstGeom>
          <a:noFill/>
        </p:spPr>
        <p:txBody>
          <a:bodyPr wrap="square" rtlCol="0">
            <a:spAutoFit/>
          </a:bodyPr>
          <a:lstStyle/>
          <a:p>
            <a:pPr algn="ctr"/>
            <a:r>
              <a:rPr lang="es-ES" sz="2400" b="1" dirty="0">
                <a:solidFill>
                  <a:schemeClr val="accent1">
                    <a:lumMod val="50000"/>
                  </a:schemeClr>
                </a:solidFill>
              </a:rPr>
              <a:t>4. Razones Trigonométricas de 30º y 60º</a:t>
            </a:r>
          </a:p>
        </p:txBody>
      </p:sp>
      <p:pic>
        <p:nvPicPr>
          <p:cNvPr id="5" name="Imagen 4">
            <a:extLst>
              <a:ext uri="{FF2B5EF4-FFF2-40B4-BE49-F238E27FC236}">
                <a16:creationId xmlns:a16="http://schemas.microsoft.com/office/drawing/2014/main" id="{2D4F0AA4-54C7-9143-841C-39681BEB3CF8}"/>
              </a:ext>
            </a:extLst>
          </p:cNvPr>
          <p:cNvPicPr>
            <a:picLocks noChangeAspect="1"/>
          </p:cNvPicPr>
          <p:nvPr/>
        </p:nvPicPr>
        <p:blipFill>
          <a:blip r:embed="rId3"/>
          <a:stretch>
            <a:fillRect/>
          </a:stretch>
        </p:blipFill>
        <p:spPr>
          <a:xfrm>
            <a:off x="755576" y="1988840"/>
            <a:ext cx="3133226" cy="2880320"/>
          </a:xfrm>
          <a:prstGeom prst="rect">
            <a:avLst/>
          </a:prstGeom>
        </p:spPr>
      </p:pic>
      <p:sp>
        <p:nvSpPr>
          <p:cNvPr id="6" name="CuadroTexto 5">
            <a:extLst>
              <a:ext uri="{FF2B5EF4-FFF2-40B4-BE49-F238E27FC236}">
                <a16:creationId xmlns:a16="http://schemas.microsoft.com/office/drawing/2014/main" id="{2B35AD15-F085-8B49-B277-AEB4D748C15B}"/>
              </a:ext>
            </a:extLst>
          </p:cNvPr>
          <p:cNvSpPr txBox="1"/>
          <p:nvPr/>
        </p:nvSpPr>
        <p:spPr>
          <a:xfrm>
            <a:off x="3779912" y="1268760"/>
            <a:ext cx="2701702" cy="400110"/>
          </a:xfrm>
          <a:prstGeom prst="rect">
            <a:avLst/>
          </a:prstGeom>
          <a:noFill/>
        </p:spPr>
        <p:txBody>
          <a:bodyPr wrap="none" rtlCol="0">
            <a:spAutoFit/>
          </a:bodyPr>
          <a:lstStyle/>
          <a:p>
            <a:r>
              <a:rPr lang="es-ES" sz="2000" dirty="0"/>
              <a:t>Aplicando Pitágoras</a:t>
            </a:r>
          </a:p>
        </p:txBody>
      </p:sp>
      <p:pic>
        <p:nvPicPr>
          <p:cNvPr id="7" name="Imagen 6">
            <a:extLst>
              <a:ext uri="{FF2B5EF4-FFF2-40B4-BE49-F238E27FC236}">
                <a16:creationId xmlns:a16="http://schemas.microsoft.com/office/drawing/2014/main" id="{5079ABD8-A045-DC4B-893B-A3F6A09AF409}"/>
              </a:ext>
            </a:extLst>
          </p:cNvPr>
          <p:cNvPicPr>
            <a:picLocks noChangeAspect="1"/>
          </p:cNvPicPr>
          <p:nvPr/>
        </p:nvPicPr>
        <p:blipFill>
          <a:blip r:embed="rId4"/>
          <a:stretch>
            <a:fillRect/>
          </a:stretch>
        </p:blipFill>
        <p:spPr>
          <a:xfrm>
            <a:off x="3635896" y="1866084"/>
            <a:ext cx="4902200" cy="965200"/>
          </a:xfrm>
          <a:prstGeom prst="rect">
            <a:avLst/>
          </a:prstGeom>
        </p:spPr>
      </p:pic>
      <p:sp>
        <p:nvSpPr>
          <p:cNvPr id="9" name="CuadroTexto 8">
            <a:extLst>
              <a:ext uri="{FF2B5EF4-FFF2-40B4-BE49-F238E27FC236}">
                <a16:creationId xmlns:a16="http://schemas.microsoft.com/office/drawing/2014/main" id="{5E7D53BE-1895-D440-9FFB-BDD01919634A}"/>
              </a:ext>
            </a:extLst>
          </p:cNvPr>
          <p:cNvSpPr txBox="1"/>
          <p:nvPr/>
        </p:nvSpPr>
        <p:spPr>
          <a:xfrm>
            <a:off x="4355976" y="3028498"/>
            <a:ext cx="2880320" cy="2862322"/>
          </a:xfrm>
          <a:prstGeom prst="rect">
            <a:avLst/>
          </a:prstGeom>
          <a:noFill/>
        </p:spPr>
        <p:txBody>
          <a:bodyPr wrap="square" rtlCol="0">
            <a:spAutoFit/>
          </a:bodyPr>
          <a:lstStyle/>
          <a:p>
            <a:r>
              <a:rPr lang="es-ES" sz="2000" dirty="0"/>
              <a:t>Con la definición: </a:t>
            </a:r>
          </a:p>
          <a:p>
            <a:endParaRPr lang="es-ES" sz="2000" dirty="0"/>
          </a:p>
          <a:p>
            <a:r>
              <a:rPr lang="es-ES" sz="2000" dirty="0" err="1"/>
              <a:t>sen</a:t>
            </a:r>
            <a:r>
              <a:rPr lang="es-ES" sz="2000" dirty="0"/>
              <a:t> 30º =</a:t>
            </a:r>
          </a:p>
          <a:p>
            <a:endParaRPr lang="es-ES" sz="2000" dirty="0"/>
          </a:p>
          <a:p>
            <a:r>
              <a:rPr lang="es-ES" sz="2000" dirty="0" err="1"/>
              <a:t>cos</a:t>
            </a:r>
            <a:r>
              <a:rPr lang="es-ES" sz="2000" dirty="0"/>
              <a:t> 30º =</a:t>
            </a:r>
          </a:p>
          <a:p>
            <a:endParaRPr lang="es-ES" sz="2000" dirty="0"/>
          </a:p>
          <a:p>
            <a:r>
              <a:rPr lang="es-ES" sz="2000" dirty="0" err="1"/>
              <a:t>sen</a:t>
            </a:r>
            <a:r>
              <a:rPr lang="es-ES" sz="2000" dirty="0"/>
              <a:t> 60º =</a:t>
            </a:r>
          </a:p>
          <a:p>
            <a:endParaRPr lang="es-ES" sz="2000" dirty="0"/>
          </a:p>
          <a:p>
            <a:r>
              <a:rPr lang="es-ES" sz="2000" dirty="0" err="1"/>
              <a:t>cos</a:t>
            </a:r>
            <a:r>
              <a:rPr lang="es-ES" sz="2000" dirty="0"/>
              <a:t> 60º =</a:t>
            </a:r>
          </a:p>
        </p:txBody>
      </p:sp>
    </p:spTree>
    <p:extLst>
      <p:ext uri="{BB962C8B-B14F-4D97-AF65-F5344CB8AC3E}">
        <p14:creationId xmlns:p14="http://schemas.microsoft.com/office/powerpoint/2010/main" val="17563649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357158" y="609881"/>
            <a:ext cx="8429684" cy="461665"/>
          </a:xfrm>
          <a:prstGeom prst="rect">
            <a:avLst/>
          </a:prstGeom>
          <a:noFill/>
        </p:spPr>
        <p:txBody>
          <a:bodyPr wrap="square" rtlCol="0">
            <a:spAutoFit/>
          </a:bodyPr>
          <a:lstStyle/>
          <a:p>
            <a:pPr algn="ctr"/>
            <a:r>
              <a:rPr lang="es-ES" sz="2400" b="1" dirty="0">
                <a:solidFill>
                  <a:schemeClr val="accent1">
                    <a:lumMod val="50000"/>
                  </a:schemeClr>
                </a:solidFill>
              </a:rPr>
              <a:t>1. Medida de un ángulo</a:t>
            </a:r>
          </a:p>
        </p:txBody>
      </p:sp>
      <p:pic>
        <p:nvPicPr>
          <p:cNvPr id="2" name="Imagen 1">
            <a:extLst>
              <a:ext uri="{FF2B5EF4-FFF2-40B4-BE49-F238E27FC236}">
                <a16:creationId xmlns:a16="http://schemas.microsoft.com/office/drawing/2014/main" id="{9E2523FF-792E-0043-8302-074D15C90CB9}"/>
              </a:ext>
            </a:extLst>
          </p:cNvPr>
          <p:cNvPicPr>
            <a:picLocks noChangeAspect="1"/>
          </p:cNvPicPr>
          <p:nvPr/>
        </p:nvPicPr>
        <p:blipFill>
          <a:blip r:embed="rId3"/>
          <a:stretch>
            <a:fillRect/>
          </a:stretch>
        </p:blipFill>
        <p:spPr>
          <a:xfrm>
            <a:off x="631001" y="1196752"/>
            <a:ext cx="7881997" cy="1872208"/>
          </a:xfrm>
          <a:prstGeom prst="rect">
            <a:avLst/>
          </a:prstGeom>
        </p:spPr>
      </p:pic>
      <p:sp>
        <p:nvSpPr>
          <p:cNvPr id="4" name="CuadroTexto 3">
            <a:extLst>
              <a:ext uri="{FF2B5EF4-FFF2-40B4-BE49-F238E27FC236}">
                <a16:creationId xmlns:a16="http://schemas.microsoft.com/office/drawing/2014/main" id="{361261A6-926A-AC4F-9401-B2B713B140F5}"/>
              </a:ext>
            </a:extLst>
          </p:cNvPr>
          <p:cNvSpPr txBox="1"/>
          <p:nvPr/>
        </p:nvSpPr>
        <p:spPr>
          <a:xfrm>
            <a:off x="539552" y="3194166"/>
            <a:ext cx="7704856" cy="64633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marL="285750" indent="-285750">
              <a:buFontTx/>
              <a:buChar char="-"/>
            </a:pPr>
            <a:r>
              <a:rPr lang="es-ES" dirty="0"/>
              <a:t>Sistema Sexagesimal </a:t>
            </a:r>
            <a:r>
              <a:rPr lang="es-ES" dirty="0">
                <a:sym typeface="Wingdings" pitchFamily="2" charset="2"/>
              </a:rPr>
              <a:t> Los ángulos se miden en grados</a:t>
            </a:r>
          </a:p>
          <a:p>
            <a:pPr marL="285750" indent="-285750">
              <a:buFontTx/>
              <a:buChar char="-"/>
            </a:pPr>
            <a:r>
              <a:rPr lang="es-ES" dirty="0">
                <a:sym typeface="Wingdings" pitchFamily="2" charset="2"/>
              </a:rPr>
              <a:t>Sistema internacional  Los ángulos se miden en radianes</a:t>
            </a:r>
            <a:endParaRPr lang="es-ES" dirty="0"/>
          </a:p>
        </p:txBody>
      </p:sp>
      <p:sp>
        <p:nvSpPr>
          <p:cNvPr id="10" name="9 CuadroTexto">
            <a:extLst>
              <a:ext uri="{FF2B5EF4-FFF2-40B4-BE49-F238E27FC236}">
                <a16:creationId xmlns:a16="http://schemas.microsoft.com/office/drawing/2014/main" id="{F7EB390E-9F9E-CB47-AD56-2B2769468B6A}"/>
              </a:ext>
            </a:extLst>
          </p:cNvPr>
          <p:cNvSpPr txBox="1"/>
          <p:nvPr/>
        </p:nvSpPr>
        <p:spPr>
          <a:xfrm>
            <a:off x="698866" y="4102504"/>
            <a:ext cx="7560840" cy="369332"/>
          </a:xfrm>
          <a:prstGeom prst="rect">
            <a:avLst/>
          </a:prstGeom>
          <a:noFill/>
        </p:spPr>
        <p:txBody>
          <a:bodyPr wrap="square" rtlCol="0">
            <a:spAutoFit/>
          </a:bodyPr>
          <a:lstStyle/>
          <a:p>
            <a:pPr algn="ctr"/>
            <a:r>
              <a:rPr lang="es-ES" b="1" u="sng" dirty="0"/>
              <a:t>¿Qué longitud en grados mide un radián?</a:t>
            </a:r>
          </a:p>
        </p:txBody>
      </p:sp>
      <p:sp>
        <p:nvSpPr>
          <p:cNvPr id="11" name="10 CuadroTexto">
            <a:extLst>
              <a:ext uri="{FF2B5EF4-FFF2-40B4-BE49-F238E27FC236}">
                <a16:creationId xmlns:a16="http://schemas.microsoft.com/office/drawing/2014/main" id="{6BA46851-1236-3F40-8A01-D2BC9925147D}"/>
              </a:ext>
            </a:extLst>
          </p:cNvPr>
          <p:cNvSpPr txBox="1"/>
          <p:nvPr/>
        </p:nvSpPr>
        <p:spPr>
          <a:xfrm>
            <a:off x="842882" y="4534552"/>
            <a:ext cx="7272808" cy="646331"/>
          </a:xfrm>
          <a:prstGeom prst="rect">
            <a:avLst/>
          </a:prstGeom>
          <a:noFill/>
        </p:spPr>
        <p:txBody>
          <a:bodyPr wrap="square" rtlCol="0">
            <a:spAutoFit/>
          </a:bodyPr>
          <a:lstStyle/>
          <a:p>
            <a:r>
              <a:rPr lang="es-ES" dirty="0"/>
              <a:t>La longitud de una circunferencia es 2∏r, es decir, 2∏ veces el radio. Luego,</a:t>
            </a:r>
          </a:p>
        </p:txBody>
      </p:sp>
      <p:sp>
        <p:nvSpPr>
          <p:cNvPr id="12" name="11 CuadroTexto">
            <a:extLst>
              <a:ext uri="{FF2B5EF4-FFF2-40B4-BE49-F238E27FC236}">
                <a16:creationId xmlns:a16="http://schemas.microsoft.com/office/drawing/2014/main" id="{CE9ECF73-04A6-4841-BA59-8E81CB6BCBC6}"/>
              </a:ext>
            </a:extLst>
          </p:cNvPr>
          <p:cNvSpPr txBox="1"/>
          <p:nvPr/>
        </p:nvSpPr>
        <p:spPr>
          <a:xfrm>
            <a:off x="1706978" y="5326640"/>
            <a:ext cx="5760640" cy="646331"/>
          </a:xfrm>
          <a:prstGeom prst="rect">
            <a:avLst/>
          </a:prstGeom>
          <a:noFill/>
        </p:spPr>
        <p:txBody>
          <a:bodyPr wrap="square" rtlCol="0">
            <a:spAutoFit/>
          </a:bodyPr>
          <a:lstStyle/>
          <a:p>
            <a:r>
              <a:rPr lang="es-ES" dirty="0"/>
              <a:t>   2∏r    -----------------------  360º</a:t>
            </a:r>
          </a:p>
          <a:p>
            <a:r>
              <a:rPr lang="es-ES" dirty="0"/>
              <a:t>    1 r    -----------------------   x</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357158" y="609881"/>
            <a:ext cx="8429684" cy="461665"/>
          </a:xfrm>
          <a:prstGeom prst="rect">
            <a:avLst/>
          </a:prstGeom>
          <a:noFill/>
        </p:spPr>
        <p:txBody>
          <a:bodyPr wrap="square" rtlCol="0">
            <a:spAutoFit/>
          </a:bodyPr>
          <a:lstStyle/>
          <a:p>
            <a:pPr algn="ctr"/>
            <a:r>
              <a:rPr lang="es-ES" sz="2400" b="1" dirty="0">
                <a:solidFill>
                  <a:schemeClr val="accent1">
                    <a:lumMod val="50000"/>
                  </a:schemeClr>
                </a:solidFill>
              </a:rPr>
              <a:t>4.Cálculo Razones Trigonométricas de 45º</a:t>
            </a:r>
          </a:p>
        </p:txBody>
      </p:sp>
      <p:sp>
        <p:nvSpPr>
          <p:cNvPr id="6" name="CuadroTexto 5">
            <a:extLst>
              <a:ext uri="{FF2B5EF4-FFF2-40B4-BE49-F238E27FC236}">
                <a16:creationId xmlns:a16="http://schemas.microsoft.com/office/drawing/2014/main" id="{2B35AD15-F085-8B49-B277-AEB4D748C15B}"/>
              </a:ext>
            </a:extLst>
          </p:cNvPr>
          <p:cNvSpPr txBox="1"/>
          <p:nvPr/>
        </p:nvSpPr>
        <p:spPr>
          <a:xfrm>
            <a:off x="3779912" y="1268760"/>
            <a:ext cx="2701702" cy="400110"/>
          </a:xfrm>
          <a:prstGeom prst="rect">
            <a:avLst/>
          </a:prstGeom>
          <a:noFill/>
        </p:spPr>
        <p:txBody>
          <a:bodyPr wrap="none" rtlCol="0">
            <a:spAutoFit/>
          </a:bodyPr>
          <a:lstStyle/>
          <a:p>
            <a:r>
              <a:rPr lang="es-ES" sz="2000" dirty="0"/>
              <a:t>Aplicando Pitágoras</a:t>
            </a:r>
          </a:p>
        </p:txBody>
      </p:sp>
      <p:sp>
        <p:nvSpPr>
          <p:cNvPr id="9" name="CuadroTexto 8">
            <a:extLst>
              <a:ext uri="{FF2B5EF4-FFF2-40B4-BE49-F238E27FC236}">
                <a16:creationId xmlns:a16="http://schemas.microsoft.com/office/drawing/2014/main" id="{5E7D53BE-1895-D440-9FFB-BDD01919634A}"/>
              </a:ext>
            </a:extLst>
          </p:cNvPr>
          <p:cNvSpPr txBox="1"/>
          <p:nvPr/>
        </p:nvSpPr>
        <p:spPr>
          <a:xfrm>
            <a:off x="4355976" y="3028498"/>
            <a:ext cx="2880320" cy="1631216"/>
          </a:xfrm>
          <a:prstGeom prst="rect">
            <a:avLst/>
          </a:prstGeom>
          <a:noFill/>
        </p:spPr>
        <p:txBody>
          <a:bodyPr wrap="square" rtlCol="0">
            <a:spAutoFit/>
          </a:bodyPr>
          <a:lstStyle/>
          <a:p>
            <a:r>
              <a:rPr lang="es-ES" sz="2000" dirty="0"/>
              <a:t>Con la definición: </a:t>
            </a:r>
          </a:p>
          <a:p>
            <a:endParaRPr lang="es-ES" sz="2000" dirty="0"/>
          </a:p>
          <a:p>
            <a:r>
              <a:rPr lang="es-ES" sz="2000" dirty="0" err="1"/>
              <a:t>sen</a:t>
            </a:r>
            <a:r>
              <a:rPr lang="es-ES" sz="2000" dirty="0"/>
              <a:t> 45º =</a:t>
            </a:r>
          </a:p>
          <a:p>
            <a:endParaRPr lang="es-ES" sz="2000" dirty="0"/>
          </a:p>
          <a:p>
            <a:r>
              <a:rPr lang="es-ES" sz="2000" dirty="0" err="1"/>
              <a:t>cos</a:t>
            </a:r>
            <a:r>
              <a:rPr lang="es-ES" sz="2000" dirty="0"/>
              <a:t> 45º =</a:t>
            </a:r>
          </a:p>
        </p:txBody>
      </p:sp>
      <p:grpSp>
        <p:nvGrpSpPr>
          <p:cNvPr id="8" name="Grupo 7">
            <a:extLst>
              <a:ext uri="{FF2B5EF4-FFF2-40B4-BE49-F238E27FC236}">
                <a16:creationId xmlns:a16="http://schemas.microsoft.com/office/drawing/2014/main" id="{E19C2A9A-0357-4944-99BD-14D574771D30}"/>
              </a:ext>
            </a:extLst>
          </p:cNvPr>
          <p:cNvGrpSpPr/>
          <p:nvPr/>
        </p:nvGrpSpPr>
        <p:grpSpPr>
          <a:xfrm>
            <a:off x="899592" y="1968033"/>
            <a:ext cx="2730500" cy="2675776"/>
            <a:chOff x="899592" y="1968033"/>
            <a:chExt cx="2730500" cy="2675776"/>
          </a:xfrm>
        </p:grpSpPr>
        <p:pic>
          <p:nvPicPr>
            <p:cNvPr id="2" name="Imagen 1">
              <a:extLst>
                <a:ext uri="{FF2B5EF4-FFF2-40B4-BE49-F238E27FC236}">
                  <a16:creationId xmlns:a16="http://schemas.microsoft.com/office/drawing/2014/main" id="{BE83E215-7E9C-3C4E-AE21-A66576077131}"/>
                </a:ext>
              </a:extLst>
            </p:cNvPr>
            <p:cNvPicPr>
              <a:picLocks noChangeAspect="1"/>
            </p:cNvPicPr>
            <p:nvPr/>
          </p:nvPicPr>
          <p:blipFill>
            <a:blip r:embed="rId3"/>
            <a:stretch>
              <a:fillRect/>
            </a:stretch>
          </p:blipFill>
          <p:spPr>
            <a:xfrm>
              <a:off x="899592" y="1968033"/>
              <a:ext cx="2730500" cy="2514600"/>
            </a:xfrm>
            <a:prstGeom prst="rect">
              <a:avLst/>
            </a:prstGeom>
          </p:spPr>
        </p:pic>
        <p:pic>
          <p:nvPicPr>
            <p:cNvPr id="4" name="Imagen 3">
              <a:extLst>
                <a:ext uri="{FF2B5EF4-FFF2-40B4-BE49-F238E27FC236}">
                  <a16:creationId xmlns:a16="http://schemas.microsoft.com/office/drawing/2014/main" id="{378DD655-06EF-DA43-ADE1-67CAE764DA0A}"/>
                </a:ext>
              </a:extLst>
            </p:cNvPr>
            <p:cNvPicPr>
              <a:picLocks noChangeAspect="1"/>
            </p:cNvPicPr>
            <p:nvPr/>
          </p:nvPicPr>
          <p:blipFill>
            <a:blip r:embed="rId4"/>
            <a:stretch>
              <a:fillRect/>
            </a:stretch>
          </p:blipFill>
          <p:spPr>
            <a:xfrm>
              <a:off x="2093392" y="4275509"/>
              <a:ext cx="342900" cy="368300"/>
            </a:xfrm>
            <a:prstGeom prst="rect">
              <a:avLst/>
            </a:prstGeom>
          </p:spPr>
        </p:pic>
      </p:grpSp>
      <p:pic>
        <p:nvPicPr>
          <p:cNvPr id="10" name="Imagen 9">
            <a:extLst>
              <a:ext uri="{FF2B5EF4-FFF2-40B4-BE49-F238E27FC236}">
                <a16:creationId xmlns:a16="http://schemas.microsoft.com/office/drawing/2014/main" id="{40A8D3D2-8EC4-D640-9DD7-3CD6D4870DF1}"/>
              </a:ext>
            </a:extLst>
          </p:cNvPr>
          <p:cNvPicPr>
            <a:picLocks noChangeAspect="1"/>
          </p:cNvPicPr>
          <p:nvPr/>
        </p:nvPicPr>
        <p:blipFill>
          <a:blip r:embed="rId5"/>
          <a:stretch>
            <a:fillRect/>
          </a:stretch>
        </p:blipFill>
        <p:spPr>
          <a:xfrm>
            <a:off x="3779912" y="1890147"/>
            <a:ext cx="3263900" cy="622300"/>
          </a:xfrm>
          <a:prstGeom prst="rect">
            <a:avLst/>
          </a:prstGeom>
        </p:spPr>
      </p:pic>
    </p:spTree>
    <p:extLst>
      <p:ext uri="{BB962C8B-B14F-4D97-AF65-F5344CB8AC3E}">
        <p14:creationId xmlns:p14="http://schemas.microsoft.com/office/powerpoint/2010/main" val="28414654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357158" y="609881"/>
            <a:ext cx="8429684" cy="461665"/>
          </a:xfrm>
          <a:prstGeom prst="rect">
            <a:avLst/>
          </a:prstGeom>
          <a:noFill/>
        </p:spPr>
        <p:txBody>
          <a:bodyPr wrap="square" rtlCol="0">
            <a:spAutoFit/>
          </a:bodyPr>
          <a:lstStyle/>
          <a:p>
            <a:pPr algn="ctr"/>
            <a:r>
              <a:rPr lang="es-ES" sz="2400" b="1" dirty="0">
                <a:solidFill>
                  <a:schemeClr val="accent1">
                    <a:lumMod val="50000"/>
                  </a:schemeClr>
                </a:solidFill>
              </a:rPr>
              <a:t>4. Razones Trigonométricas más habituales</a:t>
            </a:r>
          </a:p>
        </p:txBody>
      </p:sp>
      <mc:AlternateContent xmlns:mc="http://schemas.openxmlformats.org/markup-compatibility/2006" xmlns:a14="http://schemas.microsoft.com/office/drawing/2010/main">
        <mc:Choice Requires="a14">
          <p:graphicFrame>
            <p:nvGraphicFramePr>
              <p:cNvPr id="2" name="Tabla 1">
                <a:extLst>
                  <a:ext uri="{FF2B5EF4-FFF2-40B4-BE49-F238E27FC236}">
                    <a16:creationId xmlns:a16="http://schemas.microsoft.com/office/drawing/2014/main" id="{4FE76393-0D8B-AA4B-93D8-5E14EE03996B}"/>
                  </a:ext>
                </a:extLst>
              </p:cNvPr>
              <p:cNvGraphicFramePr>
                <a:graphicFrameLocks noGrp="1"/>
              </p:cNvGraphicFramePr>
              <p:nvPr/>
            </p:nvGraphicFramePr>
            <p:xfrm>
              <a:off x="683568" y="1590767"/>
              <a:ext cx="7776864" cy="2431542"/>
            </p:xfrm>
            <a:graphic>
              <a:graphicData uri="http://schemas.openxmlformats.org/drawingml/2006/table">
                <a:tbl>
                  <a:tblPr firstRow="1" bandRow="1">
                    <a:tableStyleId>{5C22544A-7EE6-4342-B048-85BDC9FD1C3A}</a:tableStyleId>
                  </a:tblPr>
                  <a:tblGrid>
                    <a:gridCol w="1296144">
                      <a:extLst>
                        <a:ext uri="{9D8B030D-6E8A-4147-A177-3AD203B41FA5}">
                          <a16:colId xmlns:a16="http://schemas.microsoft.com/office/drawing/2014/main" val="1589224860"/>
                        </a:ext>
                      </a:extLst>
                    </a:gridCol>
                    <a:gridCol w="1296144">
                      <a:extLst>
                        <a:ext uri="{9D8B030D-6E8A-4147-A177-3AD203B41FA5}">
                          <a16:colId xmlns:a16="http://schemas.microsoft.com/office/drawing/2014/main" val="3064688913"/>
                        </a:ext>
                      </a:extLst>
                    </a:gridCol>
                    <a:gridCol w="1296144">
                      <a:extLst>
                        <a:ext uri="{9D8B030D-6E8A-4147-A177-3AD203B41FA5}">
                          <a16:colId xmlns:a16="http://schemas.microsoft.com/office/drawing/2014/main" val="712124154"/>
                        </a:ext>
                      </a:extLst>
                    </a:gridCol>
                    <a:gridCol w="1296144">
                      <a:extLst>
                        <a:ext uri="{9D8B030D-6E8A-4147-A177-3AD203B41FA5}">
                          <a16:colId xmlns:a16="http://schemas.microsoft.com/office/drawing/2014/main" val="3606866492"/>
                        </a:ext>
                      </a:extLst>
                    </a:gridCol>
                    <a:gridCol w="1296144">
                      <a:extLst>
                        <a:ext uri="{9D8B030D-6E8A-4147-A177-3AD203B41FA5}">
                          <a16:colId xmlns:a16="http://schemas.microsoft.com/office/drawing/2014/main" val="2464190879"/>
                        </a:ext>
                      </a:extLst>
                    </a:gridCol>
                    <a:gridCol w="1296144">
                      <a:extLst>
                        <a:ext uri="{9D8B030D-6E8A-4147-A177-3AD203B41FA5}">
                          <a16:colId xmlns:a16="http://schemas.microsoft.com/office/drawing/2014/main" val="4233893378"/>
                        </a:ext>
                      </a:extLst>
                    </a:gridCol>
                  </a:tblGrid>
                  <a:tr h="475025">
                    <a:tc>
                      <a:txBody>
                        <a:bodyPr/>
                        <a:lstStyle/>
                        <a:p>
                          <a:endParaRPr lang="es-ES" sz="3200" dirty="0"/>
                        </a:p>
                      </a:txBody>
                      <a:tcPr>
                        <a:solidFill>
                          <a:schemeClr val="bg1"/>
                        </a:solidFill>
                      </a:tcPr>
                    </a:tc>
                    <a:tc>
                      <a:txBody>
                        <a:bodyPr/>
                        <a:lstStyle/>
                        <a:p>
                          <a:pPr algn="ctr"/>
                          <a:r>
                            <a:rPr lang="es-ES" sz="3200" dirty="0"/>
                            <a:t>0º</a:t>
                          </a:r>
                        </a:p>
                      </a:txBody>
                      <a:tcPr/>
                    </a:tc>
                    <a:tc>
                      <a:txBody>
                        <a:bodyPr/>
                        <a:lstStyle/>
                        <a:p>
                          <a:pPr algn="ctr"/>
                          <a:r>
                            <a:rPr lang="es-ES" sz="3200" dirty="0"/>
                            <a:t>30º</a:t>
                          </a:r>
                        </a:p>
                      </a:txBody>
                      <a:tcPr/>
                    </a:tc>
                    <a:tc>
                      <a:txBody>
                        <a:bodyPr/>
                        <a:lstStyle/>
                        <a:p>
                          <a:pPr algn="ctr"/>
                          <a:r>
                            <a:rPr lang="es-ES" sz="3200" dirty="0"/>
                            <a:t>45º</a:t>
                          </a:r>
                        </a:p>
                      </a:txBody>
                      <a:tcPr/>
                    </a:tc>
                    <a:tc>
                      <a:txBody>
                        <a:bodyPr/>
                        <a:lstStyle/>
                        <a:p>
                          <a:pPr algn="ctr"/>
                          <a:r>
                            <a:rPr lang="es-ES" sz="3200" dirty="0"/>
                            <a:t>60º</a:t>
                          </a:r>
                        </a:p>
                      </a:txBody>
                      <a:tcPr/>
                    </a:tc>
                    <a:tc>
                      <a:txBody>
                        <a:bodyPr/>
                        <a:lstStyle/>
                        <a:p>
                          <a:pPr algn="ctr"/>
                          <a:r>
                            <a:rPr lang="es-ES" sz="3200" dirty="0"/>
                            <a:t>90º</a:t>
                          </a:r>
                        </a:p>
                      </a:txBody>
                      <a:tcPr/>
                    </a:tc>
                    <a:extLst>
                      <a:ext uri="{0D108BD9-81ED-4DB2-BD59-A6C34878D82A}">
                        <a16:rowId xmlns:a16="http://schemas.microsoft.com/office/drawing/2014/main" val="1955978661"/>
                      </a:ext>
                    </a:extLst>
                  </a:tr>
                  <a:tr h="509921">
                    <a:tc>
                      <a:txBody>
                        <a:bodyPr/>
                        <a:lstStyle/>
                        <a:p>
                          <a:pPr algn="ctr"/>
                          <a:r>
                            <a:rPr lang="es-ES" sz="3200" dirty="0" err="1"/>
                            <a:t>sen</a:t>
                          </a:r>
                          <a:endParaRPr lang="es-ES" sz="3200" dirty="0"/>
                        </a:p>
                      </a:txBody>
                      <a:tcPr/>
                    </a:tc>
                    <a:tc>
                      <a:txBody>
                        <a:bodyPr/>
                        <a:lstStyle/>
                        <a:p>
                          <a:pPr algn="ctr"/>
                          <a:r>
                            <a:rPr lang="es-ES" sz="3200" dirty="0"/>
                            <a:t>0</a:t>
                          </a:r>
                        </a:p>
                      </a:txBody>
                      <a:tcPr/>
                    </a:tc>
                    <a:tc>
                      <a:txBody>
                        <a:bodyPr/>
                        <a:lstStyle/>
                        <a:p>
                          <a:pPr algn="ctr"/>
                          <a:r>
                            <a:rPr lang="es-ES" sz="3200" dirty="0"/>
                            <a:t>1/2</a:t>
                          </a:r>
                        </a:p>
                      </a:txBody>
                      <a:tcPr/>
                    </a:tc>
                    <a:tc>
                      <a:txBody>
                        <a:bodyPr/>
                        <a:lstStyle/>
                        <a:p>
                          <a:pPr algn="ctr"/>
                          <a14:m>
                            <m:oMathPara xmlns:m="http://schemas.openxmlformats.org/officeDocument/2006/math">
                              <m:oMathParaPr>
                                <m:jc m:val="centerGroup"/>
                              </m:oMathParaPr>
                              <m:oMath xmlns:m="http://schemas.openxmlformats.org/officeDocument/2006/math">
                                <m:rad>
                                  <m:radPr>
                                    <m:degHide m:val="on"/>
                                    <m:ctrlPr>
                                      <a:rPr lang="es-ES" sz="3200" i="1" smtClean="0">
                                        <a:latin typeface="Cambria Math" panose="02040503050406030204" pitchFamily="18" charset="0"/>
                                      </a:rPr>
                                    </m:ctrlPr>
                                  </m:radPr>
                                  <m:deg/>
                                  <m:e>
                                    <m:r>
                                      <a:rPr lang="es-ES" sz="3200" b="0" i="1" smtClean="0">
                                        <a:latin typeface="Cambria Math" panose="02040503050406030204" pitchFamily="18" charset="0"/>
                                      </a:rPr>
                                      <m:t>2</m:t>
                                    </m:r>
                                  </m:e>
                                </m:rad>
                                <m:r>
                                  <a:rPr lang="es-ES" sz="3200" b="0" i="1" smtClean="0">
                                    <a:latin typeface="Cambria Math" panose="02040503050406030204" pitchFamily="18" charset="0"/>
                                  </a:rPr>
                                  <m:t>/2</m:t>
                                </m:r>
                              </m:oMath>
                            </m:oMathPara>
                          </a14:m>
                          <a:endParaRPr lang="es-ES" sz="3200" dirty="0"/>
                        </a:p>
                      </a:txBody>
                      <a:tcPr/>
                    </a:tc>
                    <a:tc>
                      <a:txBody>
                        <a:bodyPr/>
                        <a:lstStyle/>
                        <a:p>
                          <a:pPr algn="ctr"/>
                          <a14:m>
                            <m:oMathPara xmlns:m="http://schemas.openxmlformats.org/officeDocument/2006/math">
                              <m:oMathParaPr>
                                <m:jc m:val="centerGroup"/>
                              </m:oMathParaPr>
                              <m:oMath xmlns:m="http://schemas.openxmlformats.org/officeDocument/2006/math">
                                <m:rad>
                                  <m:radPr>
                                    <m:degHide m:val="on"/>
                                    <m:ctrlPr>
                                      <a:rPr lang="es-ES" sz="3200" i="1" smtClean="0">
                                        <a:latin typeface="Cambria Math" panose="02040503050406030204" pitchFamily="18" charset="0"/>
                                      </a:rPr>
                                    </m:ctrlPr>
                                  </m:radPr>
                                  <m:deg/>
                                  <m:e>
                                    <m:r>
                                      <a:rPr lang="es-ES" sz="3200" b="0" i="1" smtClean="0">
                                        <a:latin typeface="Cambria Math" panose="02040503050406030204" pitchFamily="18" charset="0"/>
                                      </a:rPr>
                                      <m:t>3</m:t>
                                    </m:r>
                                  </m:e>
                                </m:rad>
                                <m:r>
                                  <a:rPr lang="es-ES" sz="3200" b="0" i="1" smtClean="0">
                                    <a:latin typeface="Cambria Math" panose="02040503050406030204" pitchFamily="18" charset="0"/>
                                  </a:rPr>
                                  <m:t>/2</m:t>
                                </m:r>
                              </m:oMath>
                            </m:oMathPara>
                          </a14:m>
                          <a:endParaRPr lang="es-ES" sz="3200" dirty="0"/>
                        </a:p>
                      </a:txBody>
                      <a:tcPr/>
                    </a:tc>
                    <a:tc>
                      <a:txBody>
                        <a:bodyPr/>
                        <a:lstStyle/>
                        <a:p>
                          <a:pPr algn="ctr"/>
                          <a:r>
                            <a:rPr lang="es-ES" sz="3200" dirty="0"/>
                            <a:t>1</a:t>
                          </a:r>
                        </a:p>
                      </a:txBody>
                      <a:tcPr/>
                    </a:tc>
                    <a:extLst>
                      <a:ext uri="{0D108BD9-81ED-4DB2-BD59-A6C34878D82A}">
                        <a16:rowId xmlns:a16="http://schemas.microsoft.com/office/drawing/2014/main" val="2184735816"/>
                      </a:ext>
                    </a:extLst>
                  </a:tr>
                  <a:tr h="509921">
                    <a:tc>
                      <a:txBody>
                        <a:bodyPr/>
                        <a:lstStyle/>
                        <a:p>
                          <a:pPr algn="ctr"/>
                          <a:r>
                            <a:rPr lang="es-ES" sz="3200" dirty="0" err="1"/>
                            <a:t>cos</a:t>
                          </a:r>
                          <a:endParaRPr lang="es-ES" sz="3200" dirty="0"/>
                        </a:p>
                      </a:txBody>
                      <a:tcPr/>
                    </a:tc>
                    <a:tc>
                      <a:txBody>
                        <a:bodyPr/>
                        <a:lstStyle/>
                        <a:p>
                          <a:pPr algn="ctr"/>
                          <a:r>
                            <a:rPr lang="es-ES" sz="3200" dirty="0"/>
                            <a:t>1</a:t>
                          </a:r>
                        </a:p>
                      </a:txBody>
                      <a:tcPr/>
                    </a:tc>
                    <a:tc>
                      <a:txBody>
                        <a:bodyPr/>
                        <a:lstStyle/>
                        <a:p>
                          <a:pPr algn="ctr"/>
                          <a14:m>
                            <m:oMathPara xmlns:m="http://schemas.openxmlformats.org/officeDocument/2006/math">
                              <m:oMathParaPr>
                                <m:jc m:val="centerGroup"/>
                              </m:oMathParaPr>
                              <m:oMath xmlns:m="http://schemas.openxmlformats.org/officeDocument/2006/math">
                                <m:rad>
                                  <m:radPr>
                                    <m:degHide m:val="on"/>
                                    <m:ctrlPr>
                                      <a:rPr lang="es-ES" sz="3200" i="1" smtClean="0">
                                        <a:latin typeface="Cambria Math" panose="02040503050406030204" pitchFamily="18" charset="0"/>
                                      </a:rPr>
                                    </m:ctrlPr>
                                  </m:radPr>
                                  <m:deg/>
                                  <m:e>
                                    <m:r>
                                      <a:rPr lang="es-ES" sz="3200" b="0" i="1" smtClean="0">
                                        <a:latin typeface="Cambria Math" panose="02040503050406030204" pitchFamily="18" charset="0"/>
                                      </a:rPr>
                                      <m:t>3</m:t>
                                    </m:r>
                                  </m:e>
                                </m:rad>
                                <m:r>
                                  <a:rPr lang="es-ES" sz="3200" b="0" i="1" smtClean="0">
                                    <a:latin typeface="Cambria Math" panose="02040503050406030204" pitchFamily="18" charset="0"/>
                                  </a:rPr>
                                  <m:t>/2</m:t>
                                </m:r>
                              </m:oMath>
                            </m:oMathPara>
                          </a14:m>
                          <a:endParaRPr lang="es-ES" sz="3200" dirty="0"/>
                        </a:p>
                      </a:txBody>
                      <a:tcPr/>
                    </a:tc>
                    <a:tc>
                      <a:txBody>
                        <a:bodyPr/>
                        <a:lstStyle/>
                        <a:p>
                          <a:pPr algn="ctr"/>
                          <a:endParaRPr lang="es-ES" sz="3200"/>
                        </a:p>
                      </a:txBody>
                      <a:tcPr/>
                    </a:tc>
                    <a:tc>
                      <a:txBody>
                        <a:bodyPr/>
                        <a:lstStyle/>
                        <a:p>
                          <a:pPr algn="ctr"/>
                          <a:endParaRPr lang="es-ES" sz="3200" dirty="0"/>
                        </a:p>
                      </a:txBody>
                      <a:tcPr/>
                    </a:tc>
                    <a:tc>
                      <a:txBody>
                        <a:bodyPr/>
                        <a:lstStyle/>
                        <a:p>
                          <a:pPr algn="ctr"/>
                          <a:r>
                            <a:rPr lang="es-ES" sz="3200" dirty="0"/>
                            <a:t>0</a:t>
                          </a:r>
                        </a:p>
                      </a:txBody>
                      <a:tcPr/>
                    </a:tc>
                    <a:extLst>
                      <a:ext uri="{0D108BD9-81ED-4DB2-BD59-A6C34878D82A}">
                        <a16:rowId xmlns:a16="http://schemas.microsoft.com/office/drawing/2014/main" val="2806570781"/>
                      </a:ext>
                    </a:extLst>
                  </a:tr>
                  <a:tr h="475025">
                    <a:tc>
                      <a:txBody>
                        <a:bodyPr/>
                        <a:lstStyle/>
                        <a:p>
                          <a:pPr algn="ctr"/>
                          <a:r>
                            <a:rPr lang="es-ES" sz="3200" dirty="0" err="1"/>
                            <a:t>tg</a:t>
                          </a:r>
                          <a:endParaRPr lang="es-ES" sz="3200" dirty="0"/>
                        </a:p>
                      </a:txBody>
                      <a:tcPr/>
                    </a:tc>
                    <a:tc>
                      <a:txBody>
                        <a:bodyPr/>
                        <a:lstStyle/>
                        <a:p>
                          <a:pPr algn="ctr"/>
                          <a:endParaRPr lang="es-ES" sz="3200"/>
                        </a:p>
                      </a:txBody>
                      <a:tcPr/>
                    </a:tc>
                    <a:tc>
                      <a:txBody>
                        <a:bodyPr/>
                        <a:lstStyle/>
                        <a:p>
                          <a:pPr algn="ctr"/>
                          <a:endParaRPr lang="es-ES" sz="3200"/>
                        </a:p>
                      </a:txBody>
                      <a:tcPr/>
                    </a:tc>
                    <a:tc>
                      <a:txBody>
                        <a:bodyPr/>
                        <a:lstStyle/>
                        <a:p>
                          <a:pPr algn="ctr"/>
                          <a:endParaRPr lang="es-ES" sz="3200"/>
                        </a:p>
                      </a:txBody>
                      <a:tcPr/>
                    </a:tc>
                    <a:tc>
                      <a:txBody>
                        <a:bodyPr/>
                        <a:lstStyle/>
                        <a:p>
                          <a:pPr algn="ctr"/>
                          <a:endParaRPr lang="es-ES" sz="3200" dirty="0"/>
                        </a:p>
                      </a:txBody>
                      <a:tcPr/>
                    </a:tc>
                    <a:tc>
                      <a:txBody>
                        <a:bodyPr/>
                        <a:lstStyle/>
                        <a:p>
                          <a:pPr algn="ctr"/>
                          <a:r>
                            <a:rPr lang="es-ES" sz="3200" dirty="0"/>
                            <a:t>…</a:t>
                          </a:r>
                        </a:p>
                      </a:txBody>
                      <a:tcPr/>
                    </a:tc>
                    <a:extLst>
                      <a:ext uri="{0D108BD9-81ED-4DB2-BD59-A6C34878D82A}">
                        <a16:rowId xmlns:a16="http://schemas.microsoft.com/office/drawing/2014/main" val="1128603628"/>
                      </a:ext>
                    </a:extLst>
                  </a:tr>
                </a:tbl>
              </a:graphicData>
            </a:graphic>
          </p:graphicFrame>
        </mc:Choice>
        <mc:Fallback xmlns="">
          <p:graphicFrame>
            <p:nvGraphicFramePr>
              <p:cNvPr id="2" name="Tabla 1">
                <a:extLst>
                  <a:ext uri="{FF2B5EF4-FFF2-40B4-BE49-F238E27FC236}">
                    <a16:creationId xmlns:a16="http://schemas.microsoft.com/office/drawing/2014/main" id="{4FE76393-0D8B-AA4B-93D8-5E14EE03996B}"/>
                  </a:ext>
                </a:extLst>
              </p:cNvPr>
              <p:cNvGraphicFramePr>
                <a:graphicFrameLocks noGrp="1"/>
              </p:cNvGraphicFramePr>
              <p:nvPr/>
            </p:nvGraphicFramePr>
            <p:xfrm>
              <a:off x="683568" y="1590767"/>
              <a:ext cx="7776864" cy="2431542"/>
            </p:xfrm>
            <a:graphic>
              <a:graphicData uri="http://schemas.openxmlformats.org/drawingml/2006/table">
                <a:tbl>
                  <a:tblPr firstRow="1" bandRow="1">
                    <a:tableStyleId>{5C22544A-7EE6-4342-B048-85BDC9FD1C3A}</a:tableStyleId>
                  </a:tblPr>
                  <a:tblGrid>
                    <a:gridCol w="1296144">
                      <a:extLst>
                        <a:ext uri="{9D8B030D-6E8A-4147-A177-3AD203B41FA5}">
                          <a16:colId xmlns:a16="http://schemas.microsoft.com/office/drawing/2014/main" val="1589224860"/>
                        </a:ext>
                      </a:extLst>
                    </a:gridCol>
                    <a:gridCol w="1296144">
                      <a:extLst>
                        <a:ext uri="{9D8B030D-6E8A-4147-A177-3AD203B41FA5}">
                          <a16:colId xmlns:a16="http://schemas.microsoft.com/office/drawing/2014/main" val="3064688913"/>
                        </a:ext>
                      </a:extLst>
                    </a:gridCol>
                    <a:gridCol w="1296144">
                      <a:extLst>
                        <a:ext uri="{9D8B030D-6E8A-4147-A177-3AD203B41FA5}">
                          <a16:colId xmlns:a16="http://schemas.microsoft.com/office/drawing/2014/main" val="712124154"/>
                        </a:ext>
                      </a:extLst>
                    </a:gridCol>
                    <a:gridCol w="1296144">
                      <a:extLst>
                        <a:ext uri="{9D8B030D-6E8A-4147-A177-3AD203B41FA5}">
                          <a16:colId xmlns:a16="http://schemas.microsoft.com/office/drawing/2014/main" val="3606866492"/>
                        </a:ext>
                      </a:extLst>
                    </a:gridCol>
                    <a:gridCol w="1296144">
                      <a:extLst>
                        <a:ext uri="{9D8B030D-6E8A-4147-A177-3AD203B41FA5}">
                          <a16:colId xmlns:a16="http://schemas.microsoft.com/office/drawing/2014/main" val="2464190879"/>
                        </a:ext>
                      </a:extLst>
                    </a:gridCol>
                    <a:gridCol w="1296144">
                      <a:extLst>
                        <a:ext uri="{9D8B030D-6E8A-4147-A177-3AD203B41FA5}">
                          <a16:colId xmlns:a16="http://schemas.microsoft.com/office/drawing/2014/main" val="4233893378"/>
                        </a:ext>
                      </a:extLst>
                    </a:gridCol>
                  </a:tblGrid>
                  <a:tr h="579120">
                    <a:tc>
                      <a:txBody>
                        <a:bodyPr/>
                        <a:lstStyle/>
                        <a:p>
                          <a:endParaRPr lang="es-ES" sz="3200" dirty="0"/>
                        </a:p>
                      </a:txBody>
                      <a:tcPr>
                        <a:solidFill>
                          <a:schemeClr val="bg1"/>
                        </a:solidFill>
                      </a:tcPr>
                    </a:tc>
                    <a:tc>
                      <a:txBody>
                        <a:bodyPr/>
                        <a:lstStyle/>
                        <a:p>
                          <a:pPr algn="ctr"/>
                          <a:r>
                            <a:rPr lang="es-ES" sz="3200" dirty="0"/>
                            <a:t>0º</a:t>
                          </a:r>
                        </a:p>
                      </a:txBody>
                      <a:tcPr/>
                    </a:tc>
                    <a:tc>
                      <a:txBody>
                        <a:bodyPr/>
                        <a:lstStyle/>
                        <a:p>
                          <a:pPr algn="ctr"/>
                          <a:r>
                            <a:rPr lang="es-ES" sz="3200" dirty="0"/>
                            <a:t>30º</a:t>
                          </a:r>
                        </a:p>
                      </a:txBody>
                      <a:tcPr/>
                    </a:tc>
                    <a:tc>
                      <a:txBody>
                        <a:bodyPr/>
                        <a:lstStyle/>
                        <a:p>
                          <a:pPr algn="ctr"/>
                          <a:r>
                            <a:rPr lang="es-ES" sz="3200" dirty="0"/>
                            <a:t>45º</a:t>
                          </a:r>
                        </a:p>
                      </a:txBody>
                      <a:tcPr/>
                    </a:tc>
                    <a:tc>
                      <a:txBody>
                        <a:bodyPr/>
                        <a:lstStyle/>
                        <a:p>
                          <a:pPr algn="ctr"/>
                          <a:r>
                            <a:rPr lang="es-ES" sz="3200" dirty="0"/>
                            <a:t>60º</a:t>
                          </a:r>
                        </a:p>
                      </a:txBody>
                      <a:tcPr/>
                    </a:tc>
                    <a:tc>
                      <a:txBody>
                        <a:bodyPr/>
                        <a:lstStyle/>
                        <a:p>
                          <a:pPr algn="ctr"/>
                          <a:r>
                            <a:rPr lang="es-ES" sz="3200" dirty="0"/>
                            <a:t>90º</a:t>
                          </a:r>
                        </a:p>
                      </a:txBody>
                      <a:tcPr/>
                    </a:tc>
                    <a:extLst>
                      <a:ext uri="{0D108BD9-81ED-4DB2-BD59-A6C34878D82A}">
                        <a16:rowId xmlns:a16="http://schemas.microsoft.com/office/drawing/2014/main" val="1955978661"/>
                      </a:ext>
                    </a:extLst>
                  </a:tr>
                  <a:tr h="636651">
                    <a:tc>
                      <a:txBody>
                        <a:bodyPr/>
                        <a:lstStyle/>
                        <a:p>
                          <a:pPr algn="ctr"/>
                          <a:r>
                            <a:rPr lang="es-ES" sz="3200" dirty="0" err="1"/>
                            <a:t>sen</a:t>
                          </a:r>
                          <a:endParaRPr lang="es-ES" sz="3200" dirty="0"/>
                        </a:p>
                      </a:txBody>
                      <a:tcPr/>
                    </a:tc>
                    <a:tc>
                      <a:txBody>
                        <a:bodyPr/>
                        <a:lstStyle/>
                        <a:p>
                          <a:pPr algn="ctr"/>
                          <a:r>
                            <a:rPr lang="es-ES" sz="3200" dirty="0"/>
                            <a:t>0</a:t>
                          </a:r>
                        </a:p>
                      </a:txBody>
                      <a:tcPr/>
                    </a:tc>
                    <a:tc>
                      <a:txBody>
                        <a:bodyPr/>
                        <a:lstStyle/>
                        <a:p>
                          <a:pPr algn="ctr"/>
                          <a:r>
                            <a:rPr lang="es-ES" sz="3200" dirty="0"/>
                            <a:t>1/2</a:t>
                          </a:r>
                        </a:p>
                      </a:txBody>
                      <a:tcPr/>
                    </a:tc>
                    <a:tc>
                      <a:txBody>
                        <a:bodyPr/>
                        <a:lstStyle/>
                        <a:p>
                          <a:endParaRPr lang="es-ES"/>
                        </a:p>
                      </a:txBody>
                      <a:tcPr>
                        <a:blipFill>
                          <a:blip r:embed="rId3"/>
                          <a:stretch>
                            <a:fillRect l="-300980" t="-104000" r="-201961" b="-224000"/>
                          </a:stretch>
                        </a:blipFill>
                      </a:tcPr>
                    </a:tc>
                    <a:tc>
                      <a:txBody>
                        <a:bodyPr/>
                        <a:lstStyle/>
                        <a:p>
                          <a:endParaRPr lang="es-ES"/>
                        </a:p>
                      </a:txBody>
                      <a:tcPr>
                        <a:blipFill>
                          <a:blip r:embed="rId3"/>
                          <a:stretch>
                            <a:fillRect l="-397087" t="-104000" r="-100000" b="-224000"/>
                          </a:stretch>
                        </a:blipFill>
                      </a:tcPr>
                    </a:tc>
                    <a:tc>
                      <a:txBody>
                        <a:bodyPr/>
                        <a:lstStyle/>
                        <a:p>
                          <a:pPr algn="ctr"/>
                          <a:r>
                            <a:rPr lang="es-ES" sz="3200" dirty="0"/>
                            <a:t>1</a:t>
                          </a:r>
                        </a:p>
                      </a:txBody>
                      <a:tcPr/>
                    </a:tc>
                    <a:extLst>
                      <a:ext uri="{0D108BD9-81ED-4DB2-BD59-A6C34878D82A}">
                        <a16:rowId xmlns:a16="http://schemas.microsoft.com/office/drawing/2014/main" val="2184735816"/>
                      </a:ext>
                    </a:extLst>
                  </a:tr>
                  <a:tr h="636651">
                    <a:tc>
                      <a:txBody>
                        <a:bodyPr/>
                        <a:lstStyle/>
                        <a:p>
                          <a:pPr algn="ctr"/>
                          <a:r>
                            <a:rPr lang="es-ES" sz="3200" dirty="0" err="1"/>
                            <a:t>cos</a:t>
                          </a:r>
                          <a:endParaRPr lang="es-ES" sz="3200" dirty="0"/>
                        </a:p>
                      </a:txBody>
                      <a:tcPr/>
                    </a:tc>
                    <a:tc>
                      <a:txBody>
                        <a:bodyPr/>
                        <a:lstStyle/>
                        <a:p>
                          <a:pPr algn="ctr"/>
                          <a:r>
                            <a:rPr lang="es-ES" sz="3200" dirty="0"/>
                            <a:t>1</a:t>
                          </a:r>
                        </a:p>
                      </a:txBody>
                      <a:tcPr/>
                    </a:tc>
                    <a:tc>
                      <a:txBody>
                        <a:bodyPr/>
                        <a:lstStyle/>
                        <a:p>
                          <a:endParaRPr lang="es-ES"/>
                        </a:p>
                      </a:txBody>
                      <a:tcPr>
                        <a:blipFill>
                          <a:blip r:embed="rId3"/>
                          <a:stretch>
                            <a:fillRect l="-200980" t="-204000" r="-301961" b="-124000"/>
                          </a:stretch>
                        </a:blipFill>
                      </a:tcPr>
                    </a:tc>
                    <a:tc>
                      <a:txBody>
                        <a:bodyPr/>
                        <a:lstStyle/>
                        <a:p>
                          <a:pPr algn="ctr"/>
                          <a:endParaRPr lang="es-ES" sz="3200"/>
                        </a:p>
                      </a:txBody>
                      <a:tcPr/>
                    </a:tc>
                    <a:tc>
                      <a:txBody>
                        <a:bodyPr/>
                        <a:lstStyle/>
                        <a:p>
                          <a:pPr algn="ctr"/>
                          <a:endParaRPr lang="es-ES" sz="3200" dirty="0"/>
                        </a:p>
                      </a:txBody>
                      <a:tcPr/>
                    </a:tc>
                    <a:tc>
                      <a:txBody>
                        <a:bodyPr/>
                        <a:lstStyle/>
                        <a:p>
                          <a:pPr algn="ctr"/>
                          <a:r>
                            <a:rPr lang="es-ES" sz="3200" dirty="0"/>
                            <a:t>0</a:t>
                          </a:r>
                        </a:p>
                      </a:txBody>
                      <a:tcPr/>
                    </a:tc>
                    <a:extLst>
                      <a:ext uri="{0D108BD9-81ED-4DB2-BD59-A6C34878D82A}">
                        <a16:rowId xmlns:a16="http://schemas.microsoft.com/office/drawing/2014/main" val="2806570781"/>
                      </a:ext>
                    </a:extLst>
                  </a:tr>
                  <a:tr h="579120">
                    <a:tc>
                      <a:txBody>
                        <a:bodyPr/>
                        <a:lstStyle/>
                        <a:p>
                          <a:pPr algn="ctr"/>
                          <a:r>
                            <a:rPr lang="es-ES" sz="3200" dirty="0" err="1"/>
                            <a:t>tg</a:t>
                          </a:r>
                          <a:endParaRPr lang="es-ES" sz="3200" dirty="0"/>
                        </a:p>
                      </a:txBody>
                      <a:tcPr/>
                    </a:tc>
                    <a:tc>
                      <a:txBody>
                        <a:bodyPr/>
                        <a:lstStyle/>
                        <a:p>
                          <a:pPr algn="ctr"/>
                          <a:endParaRPr lang="es-ES" sz="3200"/>
                        </a:p>
                      </a:txBody>
                      <a:tcPr/>
                    </a:tc>
                    <a:tc>
                      <a:txBody>
                        <a:bodyPr/>
                        <a:lstStyle/>
                        <a:p>
                          <a:pPr algn="ctr"/>
                          <a:endParaRPr lang="es-ES" sz="3200"/>
                        </a:p>
                      </a:txBody>
                      <a:tcPr/>
                    </a:tc>
                    <a:tc>
                      <a:txBody>
                        <a:bodyPr/>
                        <a:lstStyle/>
                        <a:p>
                          <a:pPr algn="ctr"/>
                          <a:endParaRPr lang="es-ES" sz="3200"/>
                        </a:p>
                      </a:txBody>
                      <a:tcPr/>
                    </a:tc>
                    <a:tc>
                      <a:txBody>
                        <a:bodyPr/>
                        <a:lstStyle/>
                        <a:p>
                          <a:pPr algn="ctr"/>
                          <a:endParaRPr lang="es-ES" sz="3200" dirty="0"/>
                        </a:p>
                      </a:txBody>
                      <a:tcPr/>
                    </a:tc>
                    <a:tc>
                      <a:txBody>
                        <a:bodyPr/>
                        <a:lstStyle/>
                        <a:p>
                          <a:pPr algn="ctr"/>
                          <a:r>
                            <a:rPr lang="es-ES" sz="3200" dirty="0"/>
                            <a:t>…</a:t>
                          </a:r>
                        </a:p>
                      </a:txBody>
                      <a:tcPr/>
                    </a:tc>
                    <a:extLst>
                      <a:ext uri="{0D108BD9-81ED-4DB2-BD59-A6C34878D82A}">
                        <a16:rowId xmlns:a16="http://schemas.microsoft.com/office/drawing/2014/main" val="1128603628"/>
                      </a:ext>
                    </a:extLst>
                  </a:tr>
                </a:tbl>
              </a:graphicData>
            </a:graphic>
          </p:graphicFrame>
        </mc:Fallback>
      </mc:AlternateContent>
      <p:pic>
        <p:nvPicPr>
          <p:cNvPr id="4" name="Imagen 3">
            <a:extLst>
              <a:ext uri="{FF2B5EF4-FFF2-40B4-BE49-F238E27FC236}">
                <a16:creationId xmlns:a16="http://schemas.microsoft.com/office/drawing/2014/main" id="{CF97E90A-6554-4749-AB3C-52E5B86368B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987824" y="4365104"/>
            <a:ext cx="3422754" cy="1871819"/>
          </a:xfrm>
          <a:prstGeom prst="rect">
            <a:avLst/>
          </a:prstGeom>
        </p:spPr>
      </p:pic>
    </p:spTree>
    <p:extLst>
      <p:ext uri="{BB962C8B-B14F-4D97-AF65-F5344CB8AC3E}">
        <p14:creationId xmlns:p14="http://schemas.microsoft.com/office/powerpoint/2010/main" val="42048054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F69964B0-AC9C-F44B-839E-11B0AE2B3EBA}"/>
              </a:ext>
            </a:extLst>
          </p:cNvPr>
          <p:cNvSpPr txBox="1"/>
          <p:nvPr/>
        </p:nvSpPr>
        <p:spPr>
          <a:xfrm>
            <a:off x="501650" y="1118399"/>
            <a:ext cx="1640704" cy="46166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s-ES" sz="2400" b="1" dirty="0"/>
              <a:t>Pag.140</a:t>
            </a:r>
          </a:p>
        </p:txBody>
      </p:sp>
      <p:pic>
        <p:nvPicPr>
          <p:cNvPr id="4" name="Imagen 3">
            <a:extLst>
              <a:ext uri="{FF2B5EF4-FFF2-40B4-BE49-F238E27FC236}">
                <a16:creationId xmlns:a16="http://schemas.microsoft.com/office/drawing/2014/main" id="{1C9A4E4B-ECDF-C841-B70E-3EE443942C3F}"/>
              </a:ext>
            </a:extLst>
          </p:cNvPr>
          <p:cNvPicPr>
            <a:picLocks noChangeAspect="1"/>
          </p:cNvPicPr>
          <p:nvPr/>
        </p:nvPicPr>
        <p:blipFill>
          <a:blip r:embed="rId3"/>
          <a:stretch>
            <a:fillRect/>
          </a:stretch>
        </p:blipFill>
        <p:spPr>
          <a:xfrm>
            <a:off x="508000" y="1844824"/>
            <a:ext cx="8128000" cy="2641600"/>
          </a:xfrm>
          <a:prstGeom prst="rect">
            <a:avLst/>
          </a:prstGeom>
        </p:spPr>
      </p:pic>
      <p:sp>
        <p:nvSpPr>
          <p:cNvPr id="7" name="2 CuadroTexto">
            <a:extLst>
              <a:ext uri="{FF2B5EF4-FFF2-40B4-BE49-F238E27FC236}">
                <a16:creationId xmlns:a16="http://schemas.microsoft.com/office/drawing/2014/main" id="{5C659958-F1CE-9147-BFCA-242E4338341C}"/>
              </a:ext>
            </a:extLst>
          </p:cNvPr>
          <p:cNvSpPr txBox="1"/>
          <p:nvPr/>
        </p:nvSpPr>
        <p:spPr>
          <a:xfrm>
            <a:off x="357158" y="609881"/>
            <a:ext cx="8429684" cy="461665"/>
          </a:xfrm>
          <a:prstGeom prst="rect">
            <a:avLst/>
          </a:prstGeom>
          <a:noFill/>
        </p:spPr>
        <p:txBody>
          <a:bodyPr wrap="square" rtlCol="0">
            <a:spAutoFit/>
          </a:bodyPr>
          <a:lstStyle/>
          <a:p>
            <a:pPr algn="ctr"/>
            <a:r>
              <a:rPr lang="es-ES" sz="2400" b="1" dirty="0">
                <a:solidFill>
                  <a:schemeClr val="accent1">
                    <a:lumMod val="50000"/>
                  </a:schemeClr>
                </a:solidFill>
              </a:rPr>
              <a:t>4. Razones Trigonométricas más habituales</a:t>
            </a:r>
          </a:p>
        </p:txBody>
      </p:sp>
      <p:pic>
        <p:nvPicPr>
          <p:cNvPr id="5" name="Imagen 4">
            <a:extLst>
              <a:ext uri="{FF2B5EF4-FFF2-40B4-BE49-F238E27FC236}">
                <a16:creationId xmlns:a16="http://schemas.microsoft.com/office/drawing/2014/main" id="{F207CF42-EFE3-9A49-AF12-9120AA2676F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flipH="1">
            <a:off x="5004047" y="4650092"/>
            <a:ext cx="3667943" cy="1821046"/>
          </a:xfrm>
          <a:prstGeom prst="rect">
            <a:avLst/>
          </a:prstGeom>
        </p:spPr>
      </p:pic>
    </p:spTree>
    <p:extLst>
      <p:ext uri="{BB962C8B-B14F-4D97-AF65-F5344CB8AC3E}">
        <p14:creationId xmlns:p14="http://schemas.microsoft.com/office/powerpoint/2010/main" val="169188844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357158" y="609881"/>
            <a:ext cx="8429684" cy="461665"/>
          </a:xfrm>
          <a:prstGeom prst="rect">
            <a:avLst/>
          </a:prstGeom>
          <a:noFill/>
        </p:spPr>
        <p:txBody>
          <a:bodyPr wrap="square" rtlCol="0">
            <a:spAutoFit/>
          </a:bodyPr>
          <a:lstStyle/>
          <a:p>
            <a:pPr algn="ctr"/>
            <a:r>
              <a:rPr lang="es-ES" sz="2400" b="1" dirty="0">
                <a:solidFill>
                  <a:schemeClr val="accent1">
                    <a:lumMod val="50000"/>
                  </a:schemeClr>
                </a:solidFill>
              </a:rPr>
              <a:t>5. Circunferencia </a:t>
            </a:r>
            <a:r>
              <a:rPr lang="es-ES" sz="2400" b="1" dirty="0" err="1">
                <a:solidFill>
                  <a:schemeClr val="accent1">
                    <a:lumMod val="50000"/>
                  </a:schemeClr>
                </a:solidFill>
              </a:rPr>
              <a:t>Goniométrica</a:t>
            </a:r>
            <a:r>
              <a:rPr lang="es-ES" sz="2400" b="1" dirty="0">
                <a:solidFill>
                  <a:schemeClr val="accent1">
                    <a:lumMod val="50000"/>
                  </a:schemeClr>
                </a:solidFill>
              </a:rPr>
              <a:t> (Radio = 1) </a:t>
            </a:r>
          </a:p>
        </p:txBody>
      </p:sp>
      <p:pic>
        <p:nvPicPr>
          <p:cNvPr id="1026" name="Picture 2" descr="page142image25063808">
            <a:extLst>
              <a:ext uri="{FF2B5EF4-FFF2-40B4-BE49-F238E27FC236}">
                <a16:creationId xmlns:a16="http://schemas.microsoft.com/office/drawing/2014/main" id="{077D05E8-25A4-6948-9545-4A8DFDBAD1A8}"/>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6489700" cy="381000"/>
          </a:xfrm>
          <a:prstGeom prst="rect">
            <a:avLst/>
          </a:prstGeom>
          <a:noFill/>
          <a:extLst>
            <a:ext uri="{909E8E84-426E-40DD-AFC4-6F175D3DCCD1}">
              <a14:hiddenFill xmlns:a14="http://schemas.microsoft.com/office/drawing/2010/main">
                <a:solidFill>
                  <a:srgbClr val="FFFFFF"/>
                </a:solidFill>
              </a14:hiddenFill>
            </a:ext>
          </a:extLst>
        </p:spPr>
      </p:pic>
      <p:pic>
        <p:nvPicPr>
          <p:cNvPr id="1025" name="Picture 1" descr="page142image25063808">
            <a:extLst>
              <a:ext uri="{FF2B5EF4-FFF2-40B4-BE49-F238E27FC236}">
                <a16:creationId xmlns:a16="http://schemas.microsoft.com/office/drawing/2014/main" id="{8BC2001C-18B9-CE40-BCEE-0A7CB43532DD}"/>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6489700" cy="381000"/>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3">
            <a:extLst>
              <a:ext uri="{FF2B5EF4-FFF2-40B4-BE49-F238E27FC236}">
                <a16:creationId xmlns:a16="http://schemas.microsoft.com/office/drawing/2014/main" id="{36686ACC-4BDB-0B4E-8EE0-D9AA1C256ED9}"/>
              </a:ext>
            </a:extLst>
          </p:cNvPr>
          <p:cNvPicPr>
            <a:picLocks noChangeAspect="1"/>
          </p:cNvPicPr>
          <p:nvPr/>
        </p:nvPicPr>
        <p:blipFill>
          <a:blip r:embed="rId3"/>
          <a:stretch>
            <a:fillRect/>
          </a:stretch>
        </p:blipFill>
        <p:spPr>
          <a:xfrm>
            <a:off x="372456" y="2341447"/>
            <a:ext cx="4013200" cy="3695700"/>
          </a:xfrm>
          <a:prstGeom prst="rect">
            <a:avLst/>
          </a:prstGeom>
        </p:spPr>
      </p:pic>
      <p:pic>
        <p:nvPicPr>
          <p:cNvPr id="5" name="Imagen 4">
            <a:extLst>
              <a:ext uri="{FF2B5EF4-FFF2-40B4-BE49-F238E27FC236}">
                <a16:creationId xmlns:a16="http://schemas.microsoft.com/office/drawing/2014/main" id="{B727EF67-0328-7A42-A7B1-4934B10E5B86}"/>
              </a:ext>
            </a:extLst>
          </p:cNvPr>
          <p:cNvPicPr>
            <a:picLocks noChangeAspect="1"/>
          </p:cNvPicPr>
          <p:nvPr/>
        </p:nvPicPr>
        <p:blipFill>
          <a:blip r:embed="rId4"/>
          <a:stretch>
            <a:fillRect/>
          </a:stretch>
        </p:blipFill>
        <p:spPr>
          <a:xfrm>
            <a:off x="4363943" y="2505403"/>
            <a:ext cx="4251513" cy="1422622"/>
          </a:xfrm>
          <a:prstGeom prst="rect">
            <a:avLst/>
          </a:prstGeom>
        </p:spPr>
      </p:pic>
      <p:pic>
        <p:nvPicPr>
          <p:cNvPr id="6" name="Imagen 5">
            <a:extLst>
              <a:ext uri="{FF2B5EF4-FFF2-40B4-BE49-F238E27FC236}">
                <a16:creationId xmlns:a16="http://schemas.microsoft.com/office/drawing/2014/main" id="{652065C1-1722-3647-8749-D8E279C85FA8}"/>
              </a:ext>
            </a:extLst>
          </p:cNvPr>
          <p:cNvPicPr>
            <a:picLocks noChangeAspect="1"/>
          </p:cNvPicPr>
          <p:nvPr/>
        </p:nvPicPr>
        <p:blipFill>
          <a:blip r:embed="rId5"/>
          <a:stretch>
            <a:fillRect/>
          </a:stretch>
        </p:blipFill>
        <p:spPr>
          <a:xfrm>
            <a:off x="722962" y="1300427"/>
            <a:ext cx="8063880" cy="976095"/>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357158" y="609881"/>
            <a:ext cx="8429684" cy="461665"/>
          </a:xfrm>
          <a:prstGeom prst="rect">
            <a:avLst/>
          </a:prstGeom>
          <a:noFill/>
        </p:spPr>
        <p:txBody>
          <a:bodyPr wrap="square" rtlCol="0">
            <a:spAutoFit/>
          </a:bodyPr>
          <a:lstStyle/>
          <a:p>
            <a:pPr algn="ctr"/>
            <a:r>
              <a:rPr lang="es-ES" sz="2400" b="1" dirty="0">
                <a:solidFill>
                  <a:schemeClr val="accent1">
                    <a:lumMod val="50000"/>
                  </a:schemeClr>
                </a:solidFill>
              </a:rPr>
              <a:t>5. Circunferencia </a:t>
            </a:r>
            <a:r>
              <a:rPr lang="es-ES" sz="2400" b="1" dirty="0" err="1">
                <a:solidFill>
                  <a:schemeClr val="accent1">
                    <a:lumMod val="50000"/>
                  </a:schemeClr>
                </a:solidFill>
              </a:rPr>
              <a:t>Goniométrica</a:t>
            </a:r>
            <a:r>
              <a:rPr lang="es-ES" sz="2400" b="1" dirty="0">
                <a:solidFill>
                  <a:schemeClr val="accent1">
                    <a:lumMod val="50000"/>
                  </a:schemeClr>
                </a:solidFill>
              </a:rPr>
              <a:t> (Radio = 1) </a:t>
            </a:r>
          </a:p>
        </p:txBody>
      </p:sp>
      <p:pic>
        <p:nvPicPr>
          <p:cNvPr id="1027" name="Picture 3"/>
          <p:cNvPicPr>
            <a:picLocks noChangeAspect="1" noChangeArrowheads="1"/>
          </p:cNvPicPr>
          <p:nvPr/>
        </p:nvPicPr>
        <p:blipFill>
          <a:blip r:embed="rId2"/>
          <a:srcRect/>
          <a:stretch>
            <a:fillRect/>
          </a:stretch>
        </p:blipFill>
        <p:spPr bwMode="auto">
          <a:xfrm>
            <a:off x="1385698" y="5301208"/>
            <a:ext cx="6372603" cy="833439"/>
          </a:xfrm>
          <a:prstGeom prst="rect">
            <a:avLst/>
          </a:prstGeom>
          <a:noFill/>
          <a:ln w="9525">
            <a:noFill/>
            <a:miter lim="800000"/>
            <a:headEnd/>
            <a:tailEnd/>
          </a:ln>
          <a:effectLst/>
        </p:spPr>
      </p:pic>
      <p:pic>
        <p:nvPicPr>
          <p:cNvPr id="2" name="Imagen 1">
            <a:extLst>
              <a:ext uri="{FF2B5EF4-FFF2-40B4-BE49-F238E27FC236}">
                <a16:creationId xmlns:a16="http://schemas.microsoft.com/office/drawing/2014/main" id="{B4D14BBE-109A-1744-87F5-76F3ADAD4A72}"/>
              </a:ext>
            </a:extLst>
          </p:cNvPr>
          <p:cNvPicPr>
            <a:picLocks noChangeAspect="1"/>
          </p:cNvPicPr>
          <p:nvPr/>
        </p:nvPicPr>
        <p:blipFill>
          <a:blip r:embed="rId3"/>
          <a:stretch>
            <a:fillRect/>
          </a:stretch>
        </p:blipFill>
        <p:spPr>
          <a:xfrm>
            <a:off x="971600" y="1279455"/>
            <a:ext cx="3106000" cy="1872208"/>
          </a:xfrm>
          <a:prstGeom prst="rect">
            <a:avLst/>
          </a:prstGeom>
        </p:spPr>
      </p:pic>
      <p:pic>
        <p:nvPicPr>
          <p:cNvPr id="4" name="Imagen 3">
            <a:extLst>
              <a:ext uri="{FF2B5EF4-FFF2-40B4-BE49-F238E27FC236}">
                <a16:creationId xmlns:a16="http://schemas.microsoft.com/office/drawing/2014/main" id="{A78CD977-CB89-584D-8FFB-7EA6F6BE5F4C}"/>
              </a:ext>
            </a:extLst>
          </p:cNvPr>
          <p:cNvPicPr>
            <a:picLocks noChangeAspect="1"/>
          </p:cNvPicPr>
          <p:nvPr/>
        </p:nvPicPr>
        <p:blipFill>
          <a:blip r:embed="rId4"/>
          <a:stretch>
            <a:fillRect/>
          </a:stretch>
        </p:blipFill>
        <p:spPr>
          <a:xfrm>
            <a:off x="971600" y="3151663"/>
            <a:ext cx="3106000" cy="1912491"/>
          </a:xfrm>
          <a:prstGeom prst="rect">
            <a:avLst/>
          </a:prstGeom>
        </p:spPr>
      </p:pic>
      <p:pic>
        <p:nvPicPr>
          <p:cNvPr id="6" name="Imagen 5">
            <a:extLst>
              <a:ext uri="{FF2B5EF4-FFF2-40B4-BE49-F238E27FC236}">
                <a16:creationId xmlns:a16="http://schemas.microsoft.com/office/drawing/2014/main" id="{A688A5FA-A642-254F-9C13-02F9E49B99B1}"/>
              </a:ext>
            </a:extLst>
          </p:cNvPr>
          <p:cNvPicPr>
            <a:picLocks noChangeAspect="1"/>
          </p:cNvPicPr>
          <p:nvPr/>
        </p:nvPicPr>
        <p:blipFill>
          <a:blip r:embed="rId5"/>
          <a:stretch>
            <a:fillRect/>
          </a:stretch>
        </p:blipFill>
        <p:spPr>
          <a:xfrm>
            <a:off x="4788024" y="1579984"/>
            <a:ext cx="3568700" cy="3505200"/>
          </a:xfrm>
          <a:prstGeom prst="rect">
            <a:avLst/>
          </a:prstGeom>
        </p:spPr>
      </p:pic>
      <p:sp>
        <p:nvSpPr>
          <p:cNvPr id="7" name="CuadroTexto 6">
            <a:extLst>
              <a:ext uri="{FF2B5EF4-FFF2-40B4-BE49-F238E27FC236}">
                <a16:creationId xmlns:a16="http://schemas.microsoft.com/office/drawing/2014/main" id="{93410EEF-217C-9748-805E-B5CEEBCF88EA}"/>
              </a:ext>
            </a:extLst>
          </p:cNvPr>
          <p:cNvSpPr txBox="1"/>
          <p:nvPr/>
        </p:nvSpPr>
        <p:spPr>
          <a:xfrm>
            <a:off x="4788024" y="1276791"/>
            <a:ext cx="3456384" cy="369332"/>
          </a:xfrm>
          <a:prstGeom prst="rect">
            <a:avLst/>
          </a:prstGeom>
          <a:solidFill>
            <a:schemeClr val="accent2">
              <a:lumMod val="20000"/>
              <a:lumOff val="80000"/>
            </a:schemeClr>
          </a:solidFill>
        </p:spPr>
        <p:style>
          <a:lnRef idx="2">
            <a:schemeClr val="accent2"/>
          </a:lnRef>
          <a:fillRef idx="1">
            <a:schemeClr val="lt1"/>
          </a:fillRef>
          <a:effectRef idx="0">
            <a:schemeClr val="accent2"/>
          </a:effectRef>
          <a:fontRef idx="minor">
            <a:schemeClr val="dk1"/>
          </a:fontRef>
        </p:style>
        <p:txBody>
          <a:bodyPr wrap="square" rtlCol="0">
            <a:spAutoFit/>
          </a:bodyPr>
          <a:lstStyle/>
          <a:p>
            <a:r>
              <a:rPr lang="es-ES" b="1" dirty="0"/>
              <a:t>Signo según el cuadrante</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357158" y="609881"/>
            <a:ext cx="8429684" cy="461665"/>
          </a:xfrm>
          <a:prstGeom prst="rect">
            <a:avLst/>
          </a:prstGeom>
          <a:noFill/>
        </p:spPr>
        <p:txBody>
          <a:bodyPr wrap="square" rtlCol="0">
            <a:spAutoFit/>
          </a:bodyPr>
          <a:lstStyle/>
          <a:p>
            <a:pPr algn="ctr"/>
            <a:r>
              <a:rPr lang="es-ES" sz="2400" b="1" dirty="0">
                <a:solidFill>
                  <a:schemeClr val="accent1">
                    <a:lumMod val="50000"/>
                  </a:schemeClr>
                </a:solidFill>
              </a:rPr>
              <a:t>5. Circunferencia </a:t>
            </a:r>
            <a:r>
              <a:rPr lang="es-ES" sz="2400" b="1" dirty="0" err="1">
                <a:solidFill>
                  <a:schemeClr val="accent1">
                    <a:lumMod val="50000"/>
                  </a:schemeClr>
                </a:solidFill>
              </a:rPr>
              <a:t>Goniométrica</a:t>
            </a:r>
            <a:r>
              <a:rPr lang="es-ES" sz="2400" b="1" dirty="0">
                <a:solidFill>
                  <a:schemeClr val="accent1">
                    <a:lumMod val="50000"/>
                  </a:schemeClr>
                </a:solidFill>
              </a:rPr>
              <a:t> (Radio = 1) </a:t>
            </a:r>
          </a:p>
        </p:txBody>
      </p:sp>
      <p:sp>
        <p:nvSpPr>
          <p:cNvPr id="7" name="CuadroTexto 6">
            <a:extLst>
              <a:ext uri="{FF2B5EF4-FFF2-40B4-BE49-F238E27FC236}">
                <a16:creationId xmlns:a16="http://schemas.microsoft.com/office/drawing/2014/main" id="{93410EEF-217C-9748-805E-B5CEEBCF88EA}"/>
              </a:ext>
            </a:extLst>
          </p:cNvPr>
          <p:cNvSpPr txBox="1"/>
          <p:nvPr/>
        </p:nvSpPr>
        <p:spPr>
          <a:xfrm>
            <a:off x="683568" y="1196752"/>
            <a:ext cx="3456384" cy="369332"/>
          </a:xfrm>
          <a:prstGeom prst="rect">
            <a:avLst/>
          </a:prstGeom>
          <a:solidFill>
            <a:schemeClr val="accent2">
              <a:lumMod val="20000"/>
              <a:lumOff val="80000"/>
            </a:schemeClr>
          </a:solidFill>
        </p:spPr>
        <p:style>
          <a:lnRef idx="2">
            <a:schemeClr val="accent2"/>
          </a:lnRef>
          <a:fillRef idx="1">
            <a:schemeClr val="lt1"/>
          </a:fillRef>
          <a:effectRef idx="0">
            <a:schemeClr val="accent2"/>
          </a:effectRef>
          <a:fontRef idx="minor">
            <a:schemeClr val="dk1"/>
          </a:fontRef>
        </p:style>
        <p:txBody>
          <a:bodyPr wrap="square" rtlCol="0">
            <a:spAutoFit/>
          </a:bodyPr>
          <a:lstStyle/>
          <a:p>
            <a:r>
              <a:rPr lang="es-ES" b="1" dirty="0"/>
              <a:t>Signo según el cuadrante</a:t>
            </a:r>
          </a:p>
        </p:txBody>
      </p:sp>
      <p:pic>
        <p:nvPicPr>
          <p:cNvPr id="5" name="Imagen 4">
            <a:extLst>
              <a:ext uri="{FF2B5EF4-FFF2-40B4-BE49-F238E27FC236}">
                <a16:creationId xmlns:a16="http://schemas.microsoft.com/office/drawing/2014/main" id="{28FE0E3F-1A69-9443-9AD9-E25A424C8091}"/>
              </a:ext>
            </a:extLst>
          </p:cNvPr>
          <p:cNvPicPr>
            <a:picLocks noChangeAspect="1"/>
          </p:cNvPicPr>
          <p:nvPr/>
        </p:nvPicPr>
        <p:blipFill>
          <a:blip r:embed="rId2"/>
          <a:stretch>
            <a:fillRect/>
          </a:stretch>
        </p:blipFill>
        <p:spPr>
          <a:xfrm>
            <a:off x="1115616" y="1772816"/>
            <a:ext cx="2948951" cy="4615394"/>
          </a:xfrm>
          <a:prstGeom prst="rect">
            <a:avLst/>
          </a:prstGeom>
        </p:spPr>
      </p:pic>
      <p:pic>
        <p:nvPicPr>
          <p:cNvPr id="8" name="Imagen 7">
            <a:extLst>
              <a:ext uri="{FF2B5EF4-FFF2-40B4-BE49-F238E27FC236}">
                <a16:creationId xmlns:a16="http://schemas.microsoft.com/office/drawing/2014/main" id="{8E0D0F96-3B0A-4C4C-A2FE-601681C12D4B}"/>
              </a:ext>
            </a:extLst>
          </p:cNvPr>
          <p:cNvPicPr>
            <a:picLocks noChangeAspect="1"/>
          </p:cNvPicPr>
          <p:nvPr/>
        </p:nvPicPr>
        <p:blipFill>
          <a:blip r:embed="rId3"/>
          <a:stretch>
            <a:fillRect/>
          </a:stretch>
        </p:blipFill>
        <p:spPr>
          <a:xfrm>
            <a:off x="4860032" y="1444933"/>
            <a:ext cx="3062960" cy="4943277"/>
          </a:xfrm>
          <a:prstGeom prst="rect">
            <a:avLst/>
          </a:prstGeom>
        </p:spPr>
      </p:pic>
    </p:spTree>
    <p:extLst>
      <p:ext uri="{BB962C8B-B14F-4D97-AF65-F5344CB8AC3E}">
        <p14:creationId xmlns:p14="http://schemas.microsoft.com/office/powerpoint/2010/main" val="419880534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357158" y="609881"/>
            <a:ext cx="8429684" cy="461665"/>
          </a:xfrm>
          <a:prstGeom prst="rect">
            <a:avLst/>
          </a:prstGeom>
          <a:noFill/>
        </p:spPr>
        <p:txBody>
          <a:bodyPr wrap="square" rtlCol="0">
            <a:spAutoFit/>
          </a:bodyPr>
          <a:lstStyle/>
          <a:p>
            <a:pPr algn="ctr"/>
            <a:r>
              <a:rPr lang="es-ES" sz="2400" b="1" dirty="0">
                <a:solidFill>
                  <a:schemeClr val="accent1">
                    <a:lumMod val="50000"/>
                  </a:schemeClr>
                </a:solidFill>
              </a:rPr>
              <a:t>5. Circunferencia </a:t>
            </a:r>
            <a:r>
              <a:rPr lang="es-ES" sz="2400" b="1" dirty="0" err="1">
                <a:solidFill>
                  <a:schemeClr val="accent1">
                    <a:lumMod val="50000"/>
                  </a:schemeClr>
                </a:solidFill>
              </a:rPr>
              <a:t>Goniométrica</a:t>
            </a:r>
            <a:r>
              <a:rPr lang="es-ES" sz="2400" b="1" dirty="0">
                <a:solidFill>
                  <a:schemeClr val="accent1">
                    <a:lumMod val="50000"/>
                  </a:schemeClr>
                </a:solidFill>
              </a:rPr>
              <a:t> (Radio = 1) </a:t>
            </a:r>
          </a:p>
        </p:txBody>
      </p:sp>
      <p:sp>
        <p:nvSpPr>
          <p:cNvPr id="7" name="6 CuadroTexto"/>
          <p:cNvSpPr txBox="1"/>
          <p:nvPr/>
        </p:nvSpPr>
        <p:spPr>
          <a:xfrm>
            <a:off x="603210" y="1300427"/>
            <a:ext cx="7713206" cy="120032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s-ES" b="1" dirty="0"/>
              <a:t>¿Pará que utilizamos la circunferencia </a:t>
            </a:r>
            <a:r>
              <a:rPr lang="es-ES" b="1" dirty="0" err="1"/>
              <a:t>goniométrica</a:t>
            </a:r>
            <a:r>
              <a:rPr lang="es-ES" b="1" dirty="0"/>
              <a:t>?</a:t>
            </a:r>
          </a:p>
          <a:p>
            <a:endParaRPr lang="es-ES" dirty="0"/>
          </a:p>
          <a:p>
            <a:r>
              <a:rPr lang="es-ES" dirty="0"/>
              <a:t>Usando la calculadora, obtén el valor de sin(x)=0,5. ¿Cuántas soluciones tiene?</a:t>
            </a:r>
          </a:p>
        </p:txBody>
      </p:sp>
      <p:pic>
        <p:nvPicPr>
          <p:cNvPr id="1026" name="Picture 2" descr="page142image25063808">
            <a:extLst>
              <a:ext uri="{FF2B5EF4-FFF2-40B4-BE49-F238E27FC236}">
                <a16:creationId xmlns:a16="http://schemas.microsoft.com/office/drawing/2014/main" id="{077D05E8-25A4-6948-9545-4A8DFDBAD1A8}"/>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6489700" cy="381000"/>
          </a:xfrm>
          <a:prstGeom prst="rect">
            <a:avLst/>
          </a:prstGeom>
          <a:noFill/>
          <a:extLst>
            <a:ext uri="{909E8E84-426E-40DD-AFC4-6F175D3DCCD1}">
              <a14:hiddenFill xmlns:a14="http://schemas.microsoft.com/office/drawing/2010/main">
                <a:solidFill>
                  <a:srgbClr val="FFFFFF"/>
                </a:solidFill>
              </a14:hiddenFill>
            </a:ext>
          </a:extLst>
        </p:spPr>
      </p:pic>
      <p:pic>
        <p:nvPicPr>
          <p:cNvPr id="1025" name="Picture 1" descr="page142image25063808">
            <a:extLst>
              <a:ext uri="{FF2B5EF4-FFF2-40B4-BE49-F238E27FC236}">
                <a16:creationId xmlns:a16="http://schemas.microsoft.com/office/drawing/2014/main" id="{8BC2001C-18B9-CE40-BCEE-0A7CB43532DD}"/>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6489700" cy="381000"/>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a:extLst>
              <a:ext uri="{FF2B5EF4-FFF2-40B4-BE49-F238E27FC236}">
                <a16:creationId xmlns:a16="http://schemas.microsoft.com/office/drawing/2014/main" id="{36DE15B2-ACFE-4546-970D-1232907FB7F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17343" y="3573016"/>
            <a:ext cx="4355976" cy="2789035"/>
          </a:xfrm>
          <a:prstGeom prst="rect">
            <a:avLst/>
          </a:prstGeom>
          <a:ln>
            <a:solidFill>
              <a:schemeClr val="tx1"/>
            </a:solidFill>
          </a:ln>
        </p:spPr>
      </p:pic>
    </p:spTree>
    <p:extLst>
      <p:ext uri="{BB962C8B-B14F-4D97-AF65-F5344CB8AC3E}">
        <p14:creationId xmlns:p14="http://schemas.microsoft.com/office/powerpoint/2010/main" val="863087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357158" y="609881"/>
            <a:ext cx="8429684" cy="461665"/>
          </a:xfrm>
          <a:prstGeom prst="rect">
            <a:avLst/>
          </a:prstGeom>
          <a:noFill/>
        </p:spPr>
        <p:txBody>
          <a:bodyPr wrap="square" rtlCol="0">
            <a:spAutoFit/>
          </a:bodyPr>
          <a:lstStyle/>
          <a:p>
            <a:pPr algn="ctr"/>
            <a:r>
              <a:rPr lang="es-ES" sz="2400" b="1" dirty="0">
                <a:solidFill>
                  <a:schemeClr val="accent1">
                    <a:lumMod val="50000"/>
                  </a:schemeClr>
                </a:solidFill>
              </a:rPr>
              <a:t>La tangente en la circunferencia </a:t>
            </a:r>
            <a:r>
              <a:rPr lang="es-ES" sz="2400" b="1" dirty="0" err="1">
                <a:solidFill>
                  <a:schemeClr val="accent1">
                    <a:lumMod val="50000"/>
                  </a:schemeClr>
                </a:solidFill>
              </a:rPr>
              <a:t>Goniométrica</a:t>
            </a:r>
            <a:endParaRPr lang="es-ES" sz="2400" b="1" dirty="0">
              <a:solidFill>
                <a:schemeClr val="accent1">
                  <a:lumMod val="50000"/>
                </a:schemeClr>
              </a:solidFill>
            </a:endParaRPr>
          </a:p>
        </p:txBody>
      </p:sp>
      <p:pic>
        <p:nvPicPr>
          <p:cNvPr id="2" name="Imagen 1">
            <a:extLst>
              <a:ext uri="{FF2B5EF4-FFF2-40B4-BE49-F238E27FC236}">
                <a16:creationId xmlns:a16="http://schemas.microsoft.com/office/drawing/2014/main" id="{8F9E7D8D-00F0-864D-922F-A1C213093B1B}"/>
              </a:ext>
            </a:extLst>
          </p:cNvPr>
          <p:cNvPicPr>
            <a:picLocks noChangeAspect="1"/>
          </p:cNvPicPr>
          <p:nvPr/>
        </p:nvPicPr>
        <p:blipFill>
          <a:blip r:embed="rId2"/>
          <a:stretch>
            <a:fillRect/>
          </a:stretch>
        </p:blipFill>
        <p:spPr>
          <a:xfrm>
            <a:off x="2483768" y="1556792"/>
            <a:ext cx="4784429" cy="3952354"/>
          </a:xfrm>
          <a:prstGeom prst="rect">
            <a:avLst/>
          </a:prstGeom>
        </p:spPr>
      </p:pic>
      <p:sp>
        <p:nvSpPr>
          <p:cNvPr id="5" name="Rectángulo 4">
            <a:extLst>
              <a:ext uri="{FF2B5EF4-FFF2-40B4-BE49-F238E27FC236}">
                <a16:creationId xmlns:a16="http://schemas.microsoft.com/office/drawing/2014/main" id="{F9506447-382C-8240-A35F-6467D62790A2}"/>
              </a:ext>
            </a:extLst>
          </p:cNvPr>
          <p:cNvSpPr/>
          <p:nvPr/>
        </p:nvSpPr>
        <p:spPr>
          <a:xfrm>
            <a:off x="2123728" y="5643497"/>
            <a:ext cx="4896544" cy="369332"/>
          </a:xfrm>
          <a:prstGeom prst="rect">
            <a:avLst/>
          </a:prstGeom>
        </p:spPr>
        <p:txBody>
          <a:bodyPr wrap="square">
            <a:spAutoFit/>
          </a:bodyPr>
          <a:lstStyle/>
          <a:p>
            <a:r>
              <a:rPr lang="es-ES" dirty="0">
                <a:hlinkClick r:id="rId3"/>
              </a:rPr>
              <a:t>https://www.geogebra.org/m/pyPGsGVc</a:t>
            </a:r>
            <a:r>
              <a:rPr lang="es-ES" dirty="0"/>
              <a:t> </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357158" y="609881"/>
            <a:ext cx="8429684" cy="369332"/>
          </a:xfrm>
          <a:prstGeom prst="rect">
            <a:avLst/>
          </a:prstGeom>
          <a:noFill/>
        </p:spPr>
        <p:txBody>
          <a:bodyPr wrap="square" rtlCol="0">
            <a:spAutoFit/>
          </a:bodyPr>
          <a:lstStyle/>
          <a:p>
            <a:pPr algn="ctr"/>
            <a:r>
              <a:rPr lang="es-ES" b="1" dirty="0">
                <a:solidFill>
                  <a:schemeClr val="accent1">
                    <a:lumMod val="50000"/>
                  </a:schemeClr>
                </a:solidFill>
              </a:rPr>
              <a:t>6. Relaciones de razones trigonométricas de ciertos ángulos</a:t>
            </a:r>
          </a:p>
        </p:txBody>
      </p:sp>
      <p:pic>
        <p:nvPicPr>
          <p:cNvPr id="1026" name="Picture 2" descr="page142image25063808">
            <a:extLst>
              <a:ext uri="{FF2B5EF4-FFF2-40B4-BE49-F238E27FC236}">
                <a16:creationId xmlns:a16="http://schemas.microsoft.com/office/drawing/2014/main" id="{077D05E8-25A4-6948-9545-4A8DFDBAD1A8}"/>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6489700" cy="381000"/>
          </a:xfrm>
          <a:prstGeom prst="rect">
            <a:avLst/>
          </a:prstGeom>
          <a:noFill/>
          <a:extLst>
            <a:ext uri="{909E8E84-426E-40DD-AFC4-6F175D3DCCD1}">
              <a14:hiddenFill xmlns:a14="http://schemas.microsoft.com/office/drawing/2010/main">
                <a:solidFill>
                  <a:srgbClr val="FFFFFF"/>
                </a:solidFill>
              </a14:hiddenFill>
            </a:ext>
          </a:extLst>
        </p:spPr>
      </p:pic>
      <p:pic>
        <p:nvPicPr>
          <p:cNvPr id="1025" name="Picture 1" descr="page142image25063808">
            <a:extLst>
              <a:ext uri="{FF2B5EF4-FFF2-40B4-BE49-F238E27FC236}">
                <a16:creationId xmlns:a16="http://schemas.microsoft.com/office/drawing/2014/main" id="{8BC2001C-18B9-CE40-BCEE-0A7CB43532DD}"/>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6489700" cy="381000"/>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a:extLst>
              <a:ext uri="{FF2B5EF4-FFF2-40B4-BE49-F238E27FC236}">
                <a16:creationId xmlns:a16="http://schemas.microsoft.com/office/drawing/2014/main" id="{95E68A48-1688-244B-963D-FA65BB43C4F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11560" y="1484784"/>
            <a:ext cx="2889976" cy="3394734"/>
          </a:xfrm>
          <a:prstGeom prst="rect">
            <a:avLst/>
          </a:prstGeom>
        </p:spPr>
      </p:pic>
      <p:pic>
        <p:nvPicPr>
          <p:cNvPr id="8" name="Imagen 7">
            <a:extLst>
              <a:ext uri="{FF2B5EF4-FFF2-40B4-BE49-F238E27FC236}">
                <a16:creationId xmlns:a16="http://schemas.microsoft.com/office/drawing/2014/main" id="{874A165A-7190-A945-8D37-6A6D01C06C2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501536" y="1506320"/>
            <a:ext cx="2836021" cy="3351661"/>
          </a:xfrm>
          <a:prstGeom prst="rect">
            <a:avLst/>
          </a:prstGeom>
        </p:spPr>
      </p:pic>
      <p:sp>
        <p:nvSpPr>
          <p:cNvPr id="2" name="CuadroTexto 1">
            <a:extLst>
              <a:ext uri="{FF2B5EF4-FFF2-40B4-BE49-F238E27FC236}">
                <a16:creationId xmlns:a16="http://schemas.microsoft.com/office/drawing/2014/main" id="{E3A62DF7-EDD2-B647-830D-0BA911489CE8}"/>
              </a:ext>
            </a:extLst>
          </p:cNvPr>
          <p:cNvSpPr txBox="1"/>
          <p:nvPr/>
        </p:nvSpPr>
        <p:spPr>
          <a:xfrm>
            <a:off x="467544" y="1064626"/>
            <a:ext cx="8136904" cy="369332"/>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s-ES" dirty="0"/>
              <a:t>1º Cuadrante y 2º Cuadrante (Ángulos suplementarios-suman 180º)</a:t>
            </a:r>
          </a:p>
        </p:txBody>
      </p:sp>
      <p:cxnSp>
        <p:nvCxnSpPr>
          <p:cNvPr id="5" name="Conector recto 4">
            <a:extLst>
              <a:ext uri="{FF2B5EF4-FFF2-40B4-BE49-F238E27FC236}">
                <a16:creationId xmlns:a16="http://schemas.microsoft.com/office/drawing/2014/main" id="{1960C788-311B-5946-A5E6-E3B842F04FA9}"/>
              </a:ext>
            </a:extLst>
          </p:cNvPr>
          <p:cNvCxnSpPr/>
          <p:nvPr/>
        </p:nvCxnSpPr>
        <p:spPr>
          <a:xfrm flipV="1">
            <a:off x="4919546" y="2060848"/>
            <a:ext cx="1164622" cy="72008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Conector recto 10">
            <a:extLst>
              <a:ext uri="{FF2B5EF4-FFF2-40B4-BE49-F238E27FC236}">
                <a16:creationId xmlns:a16="http://schemas.microsoft.com/office/drawing/2014/main" id="{C2F090B6-AA0A-6A43-A1B4-AAF79E1E38F6}"/>
              </a:ext>
            </a:extLst>
          </p:cNvPr>
          <p:cNvCxnSpPr>
            <a:cxnSpLocks/>
          </p:cNvCxnSpPr>
          <p:nvPr/>
        </p:nvCxnSpPr>
        <p:spPr>
          <a:xfrm flipH="1" flipV="1">
            <a:off x="1043608" y="1939529"/>
            <a:ext cx="1224136" cy="841399"/>
          </a:xfrm>
          <a:prstGeom prst="line">
            <a:avLst/>
          </a:prstGeom>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4" name="CuadroTexto 13">
                <a:extLst>
                  <a:ext uri="{FF2B5EF4-FFF2-40B4-BE49-F238E27FC236}">
                    <a16:creationId xmlns:a16="http://schemas.microsoft.com/office/drawing/2014/main" id="{E5DB6BB5-C8E8-5C41-93E7-5860411D0EBD}"/>
                  </a:ext>
                </a:extLst>
              </p:cNvPr>
              <p:cNvSpPr txBox="1"/>
              <p:nvPr/>
            </p:nvSpPr>
            <p:spPr>
              <a:xfrm>
                <a:off x="1043608" y="4954202"/>
                <a:ext cx="2196244" cy="86177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s-ES" sz="2800" b="0" i="1" smtClean="0">
                          <a:latin typeface="Cambria Math" panose="02040503050406030204" pitchFamily="18" charset="0"/>
                        </a:rPr>
                        <m:t>𝑠𝑒𝑛</m:t>
                      </m:r>
                      <m:r>
                        <a:rPr lang="es-ES" sz="2800" b="0" i="1" smtClean="0">
                          <a:latin typeface="Cambria Math" panose="02040503050406030204" pitchFamily="18" charset="0"/>
                        </a:rPr>
                        <m:t>(180−∝)</m:t>
                      </m:r>
                    </m:oMath>
                    <m:oMath xmlns:m="http://schemas.openxmlformats.org/officeDocument/2006/math">
                      <m:r>
                        <m:rPr>
                          <m:sty m:val="p"/>
                        </m:rPr>
                        <a:rPr lang="es-ES" sz="2800" b="0" i="0" smtClean="0">
                          <a:latin typeface="Cambria Math" panose="02040503050406030204" pitchFamily="18" charset="0"/>
                          <a:ea typeface="Cambria Math" panose="02040503050406030204" pitchFamily="18" charset="0"/>
                        </a:rPr>
                        <m:t>cos</m:t>
                      </m:r>
                      <m:r>
                        <a:rPr lang="es-ES" sz="2800" b="0" i="0" smtClean="0">
                          <a:latin typeface="Cambria Math" panose="02040503050406030204" pitchFamily="18" charset="0"/>
                          <a:ea typeface="Cambria Math" panose="02040503050406030204" pitchFamily="18" charset="0"/>
                        </a:rPr>
                        <m:t>(180−</m:t>
                      </m:r>
                      <m:r>
                        <a:rPr lang="es-ES" sz="2800" b="0" i="1" smtClean="0">
                          <a:latin typeface="Cambria Math" panose="02040503050406030204" pitchFamily="18" charset="0"/>
                          <a:ea typeface="Cambria Math" panose="02040503050406030204" pitchFamily="18" charset="0"/>
                        </a:rPr>
                        <m:t>∝)</m:t>
                      </m:r>
                    </m:oMath>
                  </m:oMathPara>
                </a14:m>
                <a:endParaRPr lang="es-ES" sz="2800" b="0" dirty="0">
                  <a:ea typeface="Cambria Math" panose="02040503050406030204" pitchFamily="18" charset="0"/>
                </a:endParaRPr>
              </a:p>
            </p:txBody>
          </p:sp>
        </mc:Choice>
        <mc:Fallback xmlns="">
          <p:sp>
            <p:nvSpPr>
              <p:cNvPr id="14" name="CuadroTexto 13">
                <a:extLst>
                  <a:ext uri="{FF2B5EF4-FFF2-40B4-BE49-F238E27FC236}">
                    <a16:creationId xmlns:a16="http://schemas.microsoft.com/office/drawing/2014/main" id="{E5DB6BB5-C8E8-5C41-93E7-5860411D0EBD}"/>
                  </a:ext>
                </a:extLst>
              </p:cNvPr>
              <p:cNvSpPr txBox="1">
                <a:spLocks noRot="1" noChangeAspect="1" noMove="1" noResize="1" noEditPoints="1" noAdjustHandles="1" noChangeArrowheads="1" noChangeShapeType="1" noTextEdit="1"/>
              </p:cNvSpPr>
              <p:nvPr/>
            </p:nvSpPr>
            <p:spPr>
              <a:xfrm>
                <a:off x="1043608" y="4954202"/>
                <a:ext cx="2196244" cy="861774"/>
              </a:xfrm>
              <a:prstGeom prst="rect">
                <a:avLst/>
              </a:prstGeom>
              <a:blipFill>
                <a:blip r:embed="rId5"/>
                <a:stretch>
                  <a:fillRect r="-3448" b="-17391"/>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17" name="CuadroTexto 16">
                <a:extLst>
                  <a:ext uri="{FF2B5EF4-FFF2-40B4-BE49-F238E27FC236}">
                    <a16:creationId xmlns:a16="http://schemas.microsoft.com/office/drawing/2014/main" id="{0B4D4697-B352-A249-89EA-988CC3BCE43E}"/>
                  </a:ext>
                </a:extLst>
              </p:cNvPr>
              <p:cNvSpPr txBox="1"/>
              <p:nvPr/>
            </p:nvSpPr>
            <p:spPr>
              <a:xfrm>
                <a:off x="3821424" y="4981622"/>
                <a:ext cx="2196244" cy="86177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s-ES" sz="2800" b="0" i="1" smtClean="0">
                          <a:latin typeface="Cambria Math" panose="02040503050406030204" pitchFamily="18" charset="0"/>
                        </a:rPr>
                        <m:t>𝑠𝑒𝑛</m:t>
                      </m:r>
                      <m:r>
                        <a:rPr lang="es-ES" sz="2800" b="0" i="1" smtClean="0">
                          <a:latin typeface="Cambria Math" panose="02040503050406030204" pitchFamily="18" charset="0"/>
                        </a:rPr>
                        <m:t>(∝)</m:t>
                      </m:r>
                    </m:oMath>
                    <m:oMath xmlns:m="http://schemas.openxmlformats.org/officeDocument/2006/math">
                      <m:r>
                        <m:rPr>
                          <m:sty m:val="p"/>
                        </m:rPr>
                        <a:rPr lang="es-ES" sz="2800" b="0" i="0" smtClean="0">
                          <a:latin typeface="Cambria Math" panose="02040503050406030204" pitchFamily="18" charset="0"/>
                          <a:ea typeface="Cambria Math" panose="02040503050406030204" pitchFamily="18" charset="0"/>
                        </a:rPr>
                        <m:t>cos</m:t>
                      </m:r>
                      <m:r>
                        <a:rPr lang="es-ES" sz="2800" b="0" i="0" smtClean="0">
                          <a:latin typeface="Cambria Math" panose="02040503050406030204" pitchFamily="18" charset="0"/>
                          <a:ea typeface="Cambria Math" panose="02040503050406030204" pitchFamily="18" charset="0"/>
                        </a:rPr>
                        <m:t>(</m:t>
                      </m:r>
                      <m:r>
                        <a:rPr lang="es-ES" sz="2800" b="0" i="1" smtClean="0">
                          <a:latin typeface="Cambria Math" panose="02040503050406030204" pitchFamily="18" charset="0"/>
                          <a:ea typeface="Cambria Math" panose="02040503050406030204" pitchFamily="18" charset="0"/>
                        </a:rPr>
                        <m:t>∝)</m:t>
                      </m:r>
                    </m:oMath>
                  </m:oMathPara>
                </a14:m>
                <a:endParaRPr lang="es-ES" sz="2800" b="0" dirty="0">
                  <a:ea typeface="Cambria Math" panose="02040503050406030204" pitchFamily="18" charset="0"/>
                </a:endParaRPr>
              </a:p>
            </p:txBody>
          </p:sp>
        </mc:Choice>
        <mc:Fallback xmlns="">
          <p:sp>
            <p:nvSpPr>
              <p:cNvPr id="17" name="CuadroTexto 16">
                <a:extLst>
                  <a:ext uri="{FF2B5EF4-FFF2-40B4-BE49-F238E27FC236}">
                    <a16:creationId xmlns:a16="http://schemas.microsoft.com/office/drawing/2014/main" id="{0B4D4697-B352-A249-89EA-988CC3BCE43E}"/>
                  </a:ext>
                </a:extLst>
              </p:cNvPr>
              <p:cNvSpPr txBox="1">
                <a:spLocks noRot="1" noChangeAspect="1" noMove="1" noResize="1" noEditPoints="1" noAdjustHandles="1" noChangeArrowheads="1" noChangeShapeType="1" noTextEdit="1"/>
              </p:cNvSpPr>
              <p:nvPr/>
            </p:nvSpPr>
            <p:spPr>
              <a:xfrm>
                <a:off x="3821424" y="4981622"/>
                <a:ext cx="2196244" cy="861774"/>
              </a:xfrm>
              <a:prstGeom prst="rect">
                <a:avLst/>
              </a:prstGeom>
              <a:blipFill>
                <a:blip r:embed="rId6"/>
                <a:stretch>
                  <a:fillRect b="-17391"/>
                </a:stretch>
              </a:blipFill>
            </p:spPr>
            <p:txBody>
              <a:bodyPr/>
              <a:lstStyle/>
              <a:p>
                <a:r>
                  <a:rPr lang="es-ES">
                    <a:noFill/>
                  </a:rPr>
                  <a:t> </a:t>
                </a:r>
              </a:p>
            </p:txBody>
          </p:sp>
        </mc:Fallback>
      </mc:AlternateContent>
    </p:spTree>
    <p:extLst>
      <p:ext uri="{BB962C8B-B14F-4D97-AF65-F5344CB8AC3E}">
        <p14:creationId xmlns:p14="http://schemas.microsoft.com/office/powerpoint/2010/main" val="220186814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357158" y="609881"/>
            <a:ext cx="8429684" cy="369332"/>
          </a:xfrm>
          <a:prstGeom prst="rect">
            <a:avLst/>
          </a:prstGeom>
          <a:noFill/>
        </p:spPr>
        <p:txBody>
          <a:bodyPr wrap="square" rtlCol="0">
            <a:spAutoFit/>
          </a:bodyPr>
          <a:lstStyle/>
          <a:p>
            <a:pPr algn="ctr"/>
            <a:r>
              <a:rPr lang="es-ES" b="1" dirty="0">
                <a:solidFill>
                  <a:schemeClr val="accent1">
                    <a:lumMod val="50000"/>
                  </a:schemeClr>
                </a:solidFill>
              </a:rPr>
              <a:t>6. Relaciones de razones trigonométricas de ciertos ángulos</a:t>
            </a:r>
          </a:p>
        </p:txBody>
      </p:sp>
      <p:pic>
        <p:nvPicPr>
          <p:cNvPr id="1026" name="Picture 2" descr="page142image25063808">
            <a:extLst>
              <a:ext uri="{FF2B5EF4-FFF2-40B4-BE49-F238E27FC236}">
                <a16:creationId xmlns:a16="http://schemas.microsoft.com/office/drawing/2014/main" id="{077D05E8-25A4-6948-9545-4A8DFDBAD1A8}"/>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6489700" cy="381000"/>
          </a:xfrm>
          <a:prstGeom prst="rect">
            <a:avLst/>
          </a:prstGeom>
          <a:noFill/>
          <a:extLst>
            <a:ext uri="{909E8E84-426E-40DD-AFC4-6F175D3DCCD1}">
              <a14:hiddenFill xmlns:a14="http://schemas.microsoft.com/office/drawing/2010/main">
                <a:solidFill>
                  <a:srgbClr val="FFFFFF"/>
                </a:solidFill>
              </a14:hiddenFill>
            </a:ext>
          </a:extLst>
        </p:spPr>
      </p:pic>
      <p:pic>
        <p:nvPicPr>
          <p:cNvPr id="1025" name="Picture 1" descr="page142image25063808">
            <a:extLst>
              <a:ext uri="{FF2B5EF4-FFF2-40B4-BE49-F238E27FC236}">
                <a16:creationId xmlns:a16="http://schemas.microsoft.com/office/drawing/2014/main" id="{8BC2001C-18B9-CE40-BCEE-0A7CB43532DD}"/>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6489700" cy="381000"/>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n 7">
            <a:extLst>
              <a:ext uri="{FF2B5EF4-FFF2-40B4-BE49-F238E27FC236}">
                <a16:creationId xmlns:a16="http://schemas.microsoft.com/office/drawing/2014/main" id="{874A165A-7190-A945-8D37-6A6D01C06C2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501536" y="1506320"/>
            <a:ext cx="2836021" cy="3351661"/>
          </a:xfrm>
          <a:prstGeom prst="rect">
            <a:avLst/>
          </a:prstGeom>
        </p:spPr>
      </p:pic>
      <p:sp>
        <p:nvSpPr>
          <p:cNvPr id="2" name="CuadroTexto 1">
            <a:extLst>
              <a:ext uri="{FF2B5EF4-FFF2-40B4-BE49-F238E27FC236}">
                <a16:creationId xmlns:a16="http://schemas.microsoft.com/office/drawing/2014/main" id="{E3A62DF7-EDD2-B647-830D-0BA911489CE8}"/>
              </a:ext>
            </a:extLst>
          </p:cNvPr>
          <p:cNvSpPr txBox="1"/>
          <p:nvPr/>
        </p:nvSpPr>
        <p:spPr>
          <a:xfrm>
            <a:off x="617549" y="1064626"/>
            <a:ext cx="3600400" cy="369332"/>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s-ES" dirty="0"/>
              <a:t>1º Cuadrante y 3º Cuadrante</a:t>
            </a:r>
          </a:p>
        </p:txBody>
      </p:sp>
      <p:cxnSp>
        <p:nvCxnSpPr>
          <p:cNvPr id="5" name="Conector recto 4">
            <a:extLst>
              <a:ext uri="{FF2B5EF4-FFF2-40B4-BE49-F238E27FC236}">
                <a16:creationId xmlns:a16="http://schemas.microsoft.com/office/drawing/2014/main" id="{1960C788-311B-5946-A5E6-E3B842F04FA9}"/>
              </a:ext>
            </a:extLst>
          </p:cNvPr>
          <p:cNvCxnSpPr/>
          <p:nvPr/>
        </p:nvCxnSpPr>
        <p:spPr>
          <a:xfrm flipV="1">
            <a:off x="4919546" y="2060848"/>
            <a:ext cx="1164622" cy="720080"/>
          </a:xfrm>
          <a:prstGeom prst="line">
            <a:avLst/>
          </a:prstGeom>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4" name="CuadroTexto 13">
                <a:extLst>
                  <a:ext uri="{FF2B5EF4-FFF2-40B4-BE49-F238E27FC236}">
                    <a16:creationId xmlns:a16="http://schemas.microsoft.com/office/drawing/2014/main" id="{E5DB6BB5-C8E8-5C41-93E7-5860411D0EBD}"/>
                  </a:ext>
                </a:extLst>
              </p:cNvPr>
              <p:cNvSpPr txBox="1"/>
              <p:nvPr/>
            </p:nvSpPr>
            <p:spPr>
              <a:xfrm>
                <a:off x="1043608" y="4954202"/>
                <a:ext cx="2196244" cy="86177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s-ES" sz="2800" b="0" i="1" smtClean="0">
                          <a:latin typeface="Cambria Math" panose="02040503050406030204" pitchFamily="18" charset="0"/>
                        </a:rPr>
                        <m:t>𝑠𝑒𝑛</m:t>
                      </m:r>
                      <m:r>
                        <a:rPr lang="es-ES" sz="2800" b="0" i="1" smtClean="0">
                          <a:latin typeface="Cambria Math" panose="02040503050406030204" pitchFamily="18" charset="0"/>
                        </a:rPr>
                        <m:t>(180+∝)</m:t>
                      </m:r>
                    </m:oMath>
                    <m:oMath xmlns:m="http://schemas.openxmlformats.org/officeDocument/2006/math">
                      <m:r>
                        <m:rPr>
                          <m:sty m:val="p"/>
                        </m:rPr>
                        <a:rPr lang="es-ES" sz="2800" b="0" i="0" smtClean="0">
                          <a:latin typeface="Cambria Math" panose="02040503050406030204" pitchFamily="18" charset="0"/>
                          <a:ea typeface="Cambria Math" panose="02040503050406030204" pitchFamily="18" charset="0"/>
                        </a:rPr>
                        <m:t>cos</m:t>
                      </m:r>
                      <m:r>
                        <a:rPr lang="es-ES" sz="2800" b="0" i="0" smtClean="0">
                          <a:latin typeface="Cambria Math" panose="02040503050406030204" pitchFamily="18" charset="0"/>
                          <a:ea typeface="Cambria Math" panose="02040503050406030204" pitchFamily="18" charset="0"/>
                        </a:rPr>
                        <m:t>(180</m:t>
                      </m:r>
                      <m:r>
                        <a:rPr lang="es-ES" sz="2800" b="0" i="1" smtClean="0">
                          <a:latin typeface="Cambria Math" panose="02040503050406030204" pitchFamily="18" charset="0"/>
                          <a:ea typeface="Cambria Math" panose="02040503050406030204" pitchFamily="18" charset="0"/>
                        </a:rPr>
                        <m:t>+∝)</m:t>
                      </m:r>
                    </m:oMath>
                  </m:oMathPara>
                </a14:m>
                <a:endParaRPr lang="es-ES" sz="2800" b="0" dirty="0">
                  <a:ea typeface="Cambria Math" panose="02040503050406030204" pitchFamily="18" charset="0"/>
                </a:endParaRPr>
              </a:p>
            </p:txBody>
          </p:sp>
        </mc:Choice>
        <mc:Fallback xmlns="">
          <p:sp>
            <p:nvSpPr>
              <p:cNvPr id="14" name="CuadroTexto 13">
                <a:extLst>
                  <a:ext uri="{FF2B5EF4-FFF2-40B4-BE49-F238E27FC236}">
                    <a16:creationId xmlns:a16="http://schemas.microsoft.com/office/drawing/2014/main" id="{E5DB6BB5-C8E8-5C41-93E7-5860411D0EBD}"/>
                  </a:ext>
                </a:extLst>
              </p:cNvPr>
              <p:cNvSpPr txBox="1">
                <a:spLocks noRot="1" noChangeAspect="1" noMove="1" noResize="1" noEditPoints="1" noAdjustHandles="1" noChangeArrowheads="1" noChangeShapeType="1" noTextEdit="1"/>
              </p:cNvSpPr>
              <p:nvPr/>
            </p:nvSpPr>
            <p:spPr>
              <a:xfrm>
                <a:off x="1043608" y="4954202"/>
                <a:ext cx="2196244" cy="861774"/>
              </a:xfrm>
              <a:prstGeom prst="rect">
                <a:avLst/>
              </a:prstGeom>
              <a:blipFill>
                <a:blip r:embed="rId4"/>
                <a:stretch>
                  <a:fillRect r="-3448" b="-17391"/>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17" name="CuadroTexto 16">
                <a:extLst>
                  <a:ext uri="{FF2B5EF4-FFF2-40B4-BE49-F238E27FC236}">
                    <a16:creationId xmlns:a16="http://schemas.microsoft.com/office/drawing/2014/main" id="{0B4D4697-B352-A249-89EA-988CC3BCE43E}"/>
                  </a:ext>
                </a:extLst>
              </p:cNvPr>
              <p:cNvSpPr txBox="1"/>
              <p:nvPr/>
            </p:nvSpPr>
            <p:spPr>
              <a:xfrm>
                <a:off x="3821424" y="4981622"/>
                <a:ext cx="2196244" cy="86177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s-ES" sz="2800" b="0" i="1" smtClean="0">
                          <a:latin typeface="Cambria Math" panose="02040503050406030204" pitchFamily="18" charset="0"/>
                        </a:rPr>
                        <m:t>𝑠𝑒𝑛</m:t>
                      </m:r>
                      <m:r>
                        <a:rPr lang="es-ES" sz="2800" b="0" i="1" smtClean="0">
                          <a:latin typeface="Cambria Math" panose="02040503050406030204" pitchFamily="18" charset="0"/>
                        </a:rPr>
                        <m:t>(∝)</m:t>
                      </m:r>
                    </m:oMath>
                    <m:oMath xmlns:m="http://schemas.openxmlformats.org/officeDocument/2006/math">
                      <m:r>
                        <m:rPr>
                          <m:sty m:val="p"/>
                        </m:rPr>
                        <a:rPr lang="es-ES" sz="2800" b="0" i="0" smtClean="0">
                          <a:latin typeface="Cambria Math" panose="02040503050406030204" pitchFamily="18" charset="0"/>
                          <a:ea typeface="Cambria Math" panose="02040503050406030204" pitchFamily="18" charset="0"/>
                        </a:rPr>
                        <m:t>cos</m:t>
                      </m:r>
                      <m:r>
                        <a:rPr lang="es-ES" sz="2800" b="0" i="0" smtClean="0">
                          <a:latin typeface="Cambria Math" panose="02040503050406030204" pitchFamily="18" charset="0"/>
                          <a:ea typeface="Cambria Math" panose="02040503050406030204" pitchFamily="18" charset="0"/>
                        </a:rPr>
                        <m:t>(</m:t>
                      </m:r>
                      <m:r>
                        <a:rPr lang="es-ES" sz="2800" b="0" i="1" smtClean="0">
                          <a:latin typeface="Cambria Math" panose="02040503050406030204" pitchFamily="18" charset="0"/>
                          <a:ea typeface="Cambria Math" panose="02040503050406030204" pitchFamily="18" charset="0"/>
                        </a:rPr>
                        <m:t>∝)</m:t>
                      </m:r>
                    </m:oMath>
                  </m:oMathPara>
                </a14:m>
                <a:endParaRPr lang="es-ES" sz="2800" b="0" dirty="0">
                  <a:ea typeface="Cambria Math" panose="02040503050406030204" pitchFamily="18" charset="0"/>
                </a:endParaRPr>
              </a:p>
            </p:txBody>
          </p:sp>
        </mc:Choice>
        <mc:Fallback xmlns="">
          <p:sp>
            <p:nvSpPr>
              <p:cNvPr id="17" name="CuadroTexto 16">
                <a:extLst>
                  <a:ext uri="{FF2B5EF4-FFF2-40B4-BE49-F238E27FC236}">
                    <a16:creationId xmlns:a16="http://schemas.microsoft.com/office/drawing/2014/main" id="{0B4D4697-B352-A249-89EA-988CC3BCE43E}"/>
                  </a:ext>
                </a:extLst>
              </p:cNvPr>
              <p:cNvSpPr txBox="1">
                <a:spLocks noRot="1" noChangeAspect="1" noMove="1" noResize="1" noEditPoints="1" noAdjustHandles="1" noChangeArrowheads="1" noChangeShapeType="1" noTextEdit="1"/>
              </p:cNvSpPr>
              <p:nvPr/>
            </p:nvSpPr>
            <p:spPr>
              <a:xfrm>
                <a:off x="3821424" y="4981622"/>
                <a:ext cx="2196244" cy="861774"/>
              </a:xfrm>
              <a:prstGeom prst="rect">
                <a:avLst/>
              </a:prstGeom>
              <a:blipFill>
                <a:blip r:embed="rId5"/>
                <a:stretch>
                  <a:fillRect b="-17391"/>
                </a:stretch>
              </a:blipFill>
            </p:spPr>
            <p:txBody>
              <a:bodyPr/>
              <a:lstStyle/>
              <a:p>
                <a:r>
                  <a:rPr lang="es-ES">
                    <a:noFill/>
                  </a:rPr>
                  <a:t> </a:t>
                </a:r>
              </a:p>
            </p:txBody>
          </p:sp>
        </mc:Fallback>
      </mc:AlternateContent>
      <p:pic>
        <p:nvPicPr>
          <p:cNvPr id="12" name="Imagen 11">
            <a:extLst>
              <a:ext uri="{FF2B5EF4-FFF2-40B4-BE49-F238E27FC236}">
                <a16:creationId xmlns:a16="http://schemas.microsoft.com/office/drawing/2014/main" id="{D9B19987-BF03-D647-88F3-E0B71F98B512}"/>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51711" y="1499692"/>
            <a:ext cx="2768161" cy="3406072"/>
          </a:xfrm>
          <a:prstGeom prst="rect">
            <a:avLst/>
          </a:prstGeom>
        </p:spPr>
      </p:pic>
      <p:cxnSp>
        <p:nvCxnSpPr>
          <p:cNvPr id="11" name="Conector recto 10">
            <a:extLst>
              <a:ext uri="{FF2B5EF4-FFF2-40B4-BE49-F238E27FC236}">
                <a16:creationId xmlns:a16="http://schemas.microsoft.com/office/drawing/2014/main" id="{C2F090B6-AA0A-6A43-A1B4-AAF79E1E38F6}"/>
              </a:ext>
            </a:extLst>
          </p:cNvPr>
          <p:cNvCxnSpPr>
            <a:cxnSpLocks/>
          </p:cNvCxnSpPr>
          <p:nvPr/>
        </p:nvCxnSpPr>
        <p:spPr>
          <a:xfrm flipH="1">
            <a:off x="1043608" y="2780929"/>
            <a:ext cx="1224136" cy="720079"/>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540912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755576" y="1268760"/>
            <a:ext cx="7848872" cy="923330"/>
          </a:xfrm>
          <a:prstGeom prst="rect">
            <a:avLst/>
          </a:prstGeom>
        </p:spPr>
        <p:txBody>
          <a:bodyPr wrap="square">
            <a:spAutoFit/>
          </a:bodyPr>
          <a:lstStyle/>
          <a:p>
            <a:r>
              <a:rPr lang="es-ES" dirty="0">
                <a:solidFill>
                  <a:schemeClr val="bg1"/>
                </a:solidFill>
              </a:rPr>
              <a:t>Es el lenguaje que nos permite traducir situaciones de la vida real a lenguaje matemático mediante el uso de letras en combinación con símbolos y números.</a:t>
            </a:r>
          </a:p>
        </p:txBody>
      </p:sp>
      <p:sp>
        <p:nvSpPr>
          <p:cNvPr id="10" name="9 CuadroTexto"/>
          <p:cNvSpPr txBox="1"/>
          <p:nvPr/>
        </p:nvSpPr>
        <p:spPr>
          <a:xfrm>
            <a:off x="323528" y="692696"/>
            <a:ext cx="8429684" cy="430887"/>
          </a:xfrm>
          <a:prstGeom prst="rect">
            <a:avLst/>
          </a:prstGeom>
          <a:noFill/>
        </p:spPr>
        <p:txBody>
          <a:bodyPr wrap="square" rtlCol="0">
            <a:spAutoFit/>
          </a:bodyPr>
          <a:lstStyle/>
          <a:p>
            <a:pPr algn="ctr"/>
            <a:r>
              <a:rPr lang="es-ES" sz="2200" b="1" dirty="0">
                <a:solidFill>
                  <a:schemeClr val="accent1">
                    <a:lumMod val="50000"/>
                  </a:schemeClr>
                </a:solidFill>
              </a:rPr>
              <a:t>¿Cuándo usar grados y cuándo radianes?</a:t>
            </a:r>
          </a:p>
        </p:txBody>
      </p:sp>
      <p:sp>
        <p:nvSpPr>
          <p:cNvPr id="11" name="10 CuadroTexto"/>
          <p:cNvSpPr txBox="1"/>
          <p:nvPr/>
        </p:nvSpPr>
        <p:spPr>
          <a:xfrm>
            <a:off x="755576" y="1460104"/>
            <a:ext cx="7776864" cy="1754326"/>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just"/>
            <a:r>
              <a:rPr lang="es-ES" dirty="0"/>
              <a:t>Los grados se usan generalmente para problemas de trigonometría, astronomía, navegación y resolución de triángulos en general.</a:t>
            </a:r>
          </a:p>
          <a:p>
            <a:pPr algn="just"/>
            <a:endParaRPr lang="es-ES" dirty="0"/>
          </a:p>
          <a:p>
            <a:pPr algn="just"/>
            <a:r>
              <a:rPr lang="es-ES" dirty="0"/>
              <a:t>Los radianes se utilizan más en la representación y estudio de las funciones trigonométricas</a:t>
            </a:r>
          </a:p>
        </p:txBody>
      </p:sp>
      <p:pic>
        <p:nvPicPr>
          <p:cNvPr id="3" name="Imagen 2">
            <a:extLst>
              <a:ext uri="{FF2B5EF4-FFF2-40B4-BE49-F238E27FC236}">
                <a16:creationId xmlns:a16="http://schemas.microsoft.com/office/drawing/2014/main" id="{C9EA38FF-C2C9-8642-AFC2-379442E28A3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059832" y="3431814"/>
            <a:ext cx="3312368" cy="2991816"/>
          </a:xfrm>
          <a:prstGeom prst="rect">
            <a:avLst/>
          </a:prstGeom>
        </p:spPr>
      </p:pic>
    </p:spTree>
    <p:extLst>
      <p:ext uri="{BB962C8B-B14F-4D97-AF65-F5344CB8AC3E}">
        <p14:creationId xmlns:p14="http://schemas.microsoft.com/office/powerpoint/2010/main" val="64200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357158" y="609881"/>
            <a:ext cx="8429684" cy="369332"/>
          </a:xfrm>
          <a:prstGeom prst="rect">
            <a:avLst/>
          </a:prstGeom>
          <a:noFill/>
        </p:spPr>
        <p:txBody>
          <a:bodyPr wrap="square" rtlCol="0">
            <a:spAutoFit/>
          </a:bodyPr>
          <a:lstStyle/>
          <a:p>
            <a:pPr algn="ctr"/>
            <a:r>
              <a:rPr lang="es-ES" b="1" dirty="0">
                <a:solidFill>
                  <a:schemeClr val="accent1">
                    <a:lumMod val="50000"/>
                  </a:schemeClr>
                </a:solidFill>
              </a:rPr>
              <a:t>6. Relaciones de razones trigonométricas de ciertos ángulos</a:t>
            </a:r>
          </a:p>
        </p:txBody>
      </p:sp>
      <p:pic>
        <p:nvPicPr>
          <p:cNvPr id="1026" name="Picture 2" descr="page142image25063808">
            <a:extLst>
              <a:ext uri="{FF2B5EF4-FFF2-40B4-BE49-F238E27FC236}">
                <a16:creationId xmlns:a16="http://schemas.microsoft.com/office/drawing/2014/main" id="{077D05E8-25A4-6948-9545-4A8DFDBAD1A8}"/>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6489700" cy="381000"/>
          </a:xfrm>
          <a:prstGeom prst="rect">
            <a:avLst/>
          </a:prstGeom>
          <a:noFill/>
          <a:extLst>
            <a:ext uri="{909E8E84-426E-40DD-AFC4-6F175D3DCCD1}">
              <a14:hiddenFill xmlns:a14="http://schemas.microsoft.com/office/drawing/2010/main">
                <a:solidFill>
                  <a:srgbClr val="FFFFFF"/>
                </a:solidFill>
              </a14:hiddenFill>
            </a:ext>
          </a:extLst>
        </p:spPr>
      </p:pic>
      <p:pic>
        <p:nvPicPr>
          <p:cNvPr id="1025" name="Picture 1" descr="page142image25063808">
            <a:extLst>
              <a:ext uri="{FF2B5EF4-FFF2-40B4-BE49-F238E27FC236}">
                <a16:creationId xmlns:a16="http://schemas.microsoft.com/office/drawing/2014/main" id="{8BC2001C-18B9-CE40-BCEE-0A7CB43532DD}"/>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6489700" cy="381000"/>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n 7">
            <a:extLst>
              <a:ext uri="{FF2B5EF4-FFF2-40B4-BE49-F238E27FC236}">
                <a16:creationId xmlns:a16="http://schemas.microsoft.com/office/drawing/2014/main" id="{874A165A-7190-A945-8D37-6A6D01C06C2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501536" y="1506320"/>
            <a:ext cx="2836021" cy="3351661"/>
          </a:xfrm>
          <a:prstGeom prst="rect">
            <a:avLst/>
          </a:prstGeom>
        </p:spPr>
      </p:pic>
      <p:sp>
        <p:nvSpPr>
          <p:cNvPr id="2" name="CuadroTexto 1">
            <a:extLst>
              <a:ext uri="{FF2B5EF4-FFF2-40B4-BE49-F238E27FC236}">
                <a16:creationId xmlns:a16="http://schemas.microsoft.com/office/drawing/2014/main" id="{E3A62DF7-EDD2-B647-830D-0BA911489CE8}"/>
              </a:ext>
            </a:extLst>
          </p:cNvPr>
          <p:cNvSpPr txBox="1"/>
          <p:nvPr/>
        </p:nvSpPr>
        <p:spPr>
          <a:xfrm>
            <a:off x="617549" y="1064626"/>
            <a:ext cx="5872152" cy="369332"/>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s-ES" dirty="0"/>
              <a:t>1º Cuadrante y 4º Cuadrante (Ángulos opuestos)</a:t>
            </a:r>
          </a:p>
        </p:txBody>
      </p:sp>
      <p:cxnSp>
        <p:nvCxnSpPr>
          <p:cNvPr id="5" name="Conector recto 4">
            <a:extLst>
              <a:ext uri="{FF2B5EF4-FFF2-40B4-BE49-F238E27FC236}">
                <a16:creationId xmlns:a16="http://schemas.microsoft.com/office/drawing/2014/main" id="{1960C788-311B-5946-A5E6-E3B842F04FA9}"/>
              </a:ext>
            </a:extLst>
          </p:cNvPr>
          <p:cNvCxnSpPr/>
          <p:nvPr/>
        </p:nvCxnSpPr>
        <p:spPr>
          <a:xfrm flipV="1">
            <a:off x="4919546" y="2060848"/>
            <a:ext cx="1164622" cy="720080"/>
          </a:xfrm>
          <a:prstGeom prst="line">
            <a:avLst/>
          </a:prstGeom>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4" name="CuadroTexto 13">
                <a:extLst>
                  <a:ext uri="{FF2B5EF4-FFF2-40B4-BE49-F238E27FC236}">
                    <a16:creationId xmlns:a16="http://schemas.microsoft.com/office/drawing/2014/main" id="{E5DB6BB5-C8E8-5C41-93E7-5860411D0EBD}"/>
                  </a:ext>
                </a:extLst>
              </p:cNvPr>
              <p:cNvSpPr txBox="1"/>
              <p:nvPr/>
            </p:nvSpPr>
            <p:spPr>
              <a:xfrm>
                <a:off x="1043608" y="4954202"/>
                <a:ext cx="2196244" cy="86177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s-ES" sz="2800" b="0" i="1" smtClean="0">
                          <a:latin typeface="Cambria Math" panose="02040503050406030204" pitchFamily="18" charset="0"/>
                        </a:rPr>
                        <m:t>𝑠𝑒𝑛</m:t>
                      </m:r>
                      <m:r>
                        <a:rPr lang="es-ES" sz="2800" b="0" i="1" smtClean="0">
                          <a:latin typeface="Cambria Math" panose="02040503050406030204" pitchFamily="18" charset="0"/>
                        </a:rPr>
                        <m:t>(−∝)</m:t>
                      </m:r>
                    </m:oMath>
                    <m:oMath xmlns:m="http://schemas.openxmlformats.org/officeDocument/2006/math">
                      <m:r>
                        <m:rPr>
                          <m:sty m:val="p"/>
                        </m:rPr>
                        <a:rPr lang="es-ES" sz="2800" b="0" i="0" smtClean="0">
                          <a:latin typeface="Cambria Math" panose="02040503050406030204" pitchFamily="18" charset="0"/>
                          <a:ea typeface="Cambria Math" panose="02040503050406030204" pitchFamily="18" charset="0"/>
                        </a:rPr>
                        <m:t>cos</m:t>
                      </m:r>
                      <m:r>
                        <a:rPr lang="es-ES" sz="2800" b="0" i="0" smtClean="0">
                          <a:latin typeface="Cambria Math" panose="02040503050406030204" pitchFamily="18" charset="0"/>
                          <a:ea typeface="Cambria Math" panose="02040503050406030204" pitchFamily="18" charset="0"/>
                        </a:rPr>
                        <m:t>(−</m:t>
                      </m:r>
                      <m:r>
                        <a:rPr lang="es-ES" sz="2800" b="0" i="1" smtClean="0">
                          <a:latin typeface="Cambria Math" panose="02040503050406030204" pitchFamily="18" charset="0"/>
                          <a:ea typeface="Cambria Math" panose="02040503050406030204" pitchFamily="18" charset="0"/>
                        </a:rPr>
                        <m:t>∝)</m:t>
                      </m:r>
                    </m:oMath>
                  </m:oMathPara>
                </a14:m>
                <a:endParaRPr lang="es-ES" sz="2800" b="0" dirty="0">
                  <a:ea typeface="Cambria Math" panose="02040503050406030204" pitchFamily="18" charset="0"/>
                </a:endParaRPr>
              </a:p>
            </p:txBody>
          </p:sp>
        </mc:Choice>
        <mc:Fallback xmlns="">
          <p:sp>
            <p:nvSpPr>
              <p:cNvPr id="14" name="CuadroTexto 13">
                <a:extLst>
                  <a:ext uri="{FF2B5EF4-FFF2-40B4-BE49-F238E27FC236}">
                    <a16:creationId xmlns:a16="http://schemas.microsoft.com/office/drawing/2014/main" id="{E5DB6BB5-C8E8-5C41-93E7-5860411D0EBD}"/>
                  </a:ext>
                </a:extLst>
              </p:cNvPr>
              <p:cNvSpPr txBox="1">
                <a:spLocks noRot="1" noChangeAspect="1" noMove="1" noResize="1" noEditPoints="1" noAdjustHandles="1" noChangeArrowheads="1" noChangeShapeType="1" noTextEdit="1"/>
              </p:cNvSpPr>
              <p:nvPr/>
            </p:nvSpPr>
            <p:spPr>
              <a:xfrm>
                <a:off x="1043608" y="4954202"/>
                <a:ext cx="2196244" cy="861774"/>
              </a:xfrm>
              <a:prstGeom prst="rect">
                <a:avLst/>
              </a:prstGeom>
              <a:blipFill>
                <a:blip r:embed="rId4"/>
                <a:stretch>
                  <a:fillRect b="-17391"/>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17" name="CuadroTexto 16">
                <a:extLst>
                  <a:ext uri="{FF2B5EF4-FFF2-40B4-BE49-F238E27FC236}">
                    <a16:creationId xmlns:a16="http://schemas.microsoft.com/office/drawing/2014/main" id="{0B4D4697-B352-A249-89EA-988CC3BCE43E}"/>
                  </a:ext>
                </a:extLst>
              </p:cNvPr>
              <p:cNvSpPr txBox="1"/>
              <p:nvPr/>
            </p:nvSpPr>
            <p:spPr>
              <a:xfrm>
                <a:off x="3821424" y="5015498"/>
                <a:ext cx="2196244" cy="86177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s-ES" sz="2800" b="0" i="1" smtClean="0">
                          <a:latin typeface="Cambria Math" panose="02040503050406030204" pitchFamily="18" charset="0"/>
                        </a:rPr>
                        <m:t>𝑠𝑒𝑛</m:t>
                      </m:r>
                      <m:r>
                        <a:rPr lang="es-ES" sz="2800" b="0" i="1" smtClean="0">
                          <a:latin typeface="Cambria Math" panose="02040503050406030204" pitchFamily="18" charset="0"/>
                        </a:rPr>
                        <m:t>(∝)</m:t>
                      </m:r>
                    </m:oMath>
                    <m:oMath xmlns:m="http://schemas.openxmlformats.org/officeDocument/2006/math">
                      <m:r>
                        <m:rPr>
                          <m:sty m:val="p"/>
                        </m:rPr>
                        <a:rPr lang="es-ES" sz="2800" b="0" i="0" smtClean="0">
                          <a:latin typeface="Cambria Math" panose="02040503050406030204" pitchFamily="18" charset="0"/>
                          <a:ea typeface="Cambria Math" panose="02040503050406030204" pitchFamily="18" charset="0"/>
                        </a:rPr>
                        <m:t>cos</m:t>
                      </m:r>
                      <m:r>
                        <a:rPr lang="es-ES" sz="2800" b="0" i="0" smtClean="0">
                          <a:latin typeface="Cambria Math" panose="02040503050406030204" pitchFamily="18" charset="0"/>
                          <a:ea typeface="Cambria Math" panose="02040503050406030204" pitchFamily="18" charset="0"/>
                        </a:rPr>
                        <m:t>(</m:t>
                      </m:r>
                      <m:r>
                        <a:rPr lang="es-ES" sz="2800" b="0" i="1" smtClean="0">
                          <a:latin typeface="Cambria Math" panose="02040503050406030204" pitchFamily="18" charset="0"/>
                          <a:ea typeface="Cambria Math" panose="02040503050406030204" pitchFamily="18" charset="0"/>
                        </a:rPr>
                        <m:t>∝)</m:t>
                      </m:r>
                    </m:oMath>
                  </m:oMathPara>
                </a14:m>
                <a:endParaRPr lang="es-ES" sz="2800" b="0" dirty="0">
                  <a:ea typeface="Cambria Math" panose="02040503050406030204" pitchFamily="18" charset="0"/>
                </a:endParaRPr>
              </a:p>
            </p:txBody>
          </p:sp>
        </mc:Choice>
        <mc:Fallback xmlns="">
          <p:sp>
            <p:nvSpPr>
              <p:cNvPr id="17" name="CuadroTexto 16">
                <a:extLst>
                  <a:ext uri="{FF2B5EF4-FFF2-40B4-BE49-F238E27FC236}">
                    <a16:creationId xmlns:a16="http://schemas.microsoft.com/office/drawing/2014/main" id="{0B4D4697-B352-A249-89EA-988CC3BCE43E}"/>
                  </a:ext>
                </a:extLst>
              </p:cNvPr>
              <p:cNvSpPr txBox="1">
                <a:spLocks noRot="1" noChangeAspect="1" noMove="1" noResize="1" noEditPoints="1" noAdjustHandles="1" noChangeArrowheads="1" noChangeShapeType="1" noTextEdit="1"/>
              </p:cNvSpPr>
              <p:nvPr/>
            </p:nvSpPr>
            <p:spPr>
              <a:xfrm>
                <a:off x="3821424" y="5015498"/>
                <a:ext cx="2196244" cy="861774"/>
              </a:xfrm>
              <a:prstGeom prst="rect">
                <a:avLst/>
              </a:prstGeom>
              <a:blipFill>
                <a:blip r:embed="rId5"/>
                <a:stretch>
                  <a:fillRect b="-17391"/>
                </a:stretch>
              </a:blipFill>
            </p:spPr>
            <p:txBody>
              <a:bodyPr/>
              <a:lstStyle/>
              <a:p>
                <a:r>
                  <a:rPr lang="es-ES">
                    <a:noFill/>
                  </a:rPr>
                  <a:t> </a:t>
                </a:r>
              </a:p>
            </p:txBody>
          </p:sp>
        </mc:Fallback>
      </mc:AlternateContent>
      <p:pic>
        <p:nvPicPr>
          <p:cNvPr id="12" name="Imagen 11">
            <a:extLst>
              <a:ext uri="{FF2B5EF4-FFF2-40B4-BE49-F238E27FC236}">
                <a16:creationId xmlns:a16="http://schemas.microsoft.com/office/drawing/2014/main" id="{C21A7396-6A58-8547-B6DC-D7174BDCFAE0}"/>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r="-347"/>
          <a:stretch/>
        </p:blipFill>
        <p:spPr>
          <a:xfrm>
            <a:off x="723468" y="1506320"/>
            <a:ext cx="2799954" cy="3348185"/>
          </a:xfrm>
          <a:prstGeom prst="rect">
            <a:avLst/>
          </a:prstGeom>
        </p:spPr>
      </p:pic>
      <p:cxnSp>
        <p:nvCxnSpPr>
          <p:cNvPr id="11" name="Conector recto 10">
            <a:extLst>
              <a:ext uri="{FF2B5EF4-FFF2-40B4-BE49-F238E27FC236}">
                <a16:creationId xmlns:a16="http://schemas.microsoft.com/office/drawing/2014/main" id="{C2F090B6-AA0A-6A43-A1B4-AAF79E1E38F6}"/>
              </a:ext>
            </a:extLst>
          </p:cNvPr>
          <p:cNvCxnSpPr>
            <a:cxnSpLocks/>
          </p:cNvCxnSpPr>
          <p:nvPr/>
        </p:nvCxnSpPr>
        <p:spPr>
          <a:xfrm>
            <a:off x="2339752" y="2758232"/>
            <a:ext cx="1161784" cy="814784"/>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6750909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357158" y="609881"/>
            <a:ext cx="8429684" cy="369332"/>
          </a:xfrm>
          <a:prstGeom prst="rect">
            <a:avLst/>
          </a:prstGeom>
          <a:noFill/>
        </p:spPr>
        <p:txBody>
          <a:bodyPr wrap="square" rtlCol="0">
            <a:spAutoFit/>
          </a:bodyPr>
          <a:lstStyle/>
          <a:p>
            <a:pPr algn="ctr"/>
            <a:r>
              <a:rPr lang="es-ES" b="1" dirty="0">
                <a:solidFill>
                  <a:schemeClr val="accent1">
                    <a:lumMod val="50000"/>
                  </a:schemeClr>
                </a:solidFill>
              </a:rPr>
              <a:t>6. Relaciones de razones trigonométricas de ciertos ángulos</a:t>
            </a:r>
          </a:p>
        </p:txBody>
      </p:sp>
      <p:pic>
        <p:nvPicPr>
          <p:cNvPr id="1026" name="Picture 2" descr="page142image25063808">
            <a:extLst>
              <a:ext uri="{FF2B5EF4-FFF2-40B4-BE49-F238E27FC236}">
                <a16:creationId xmlns:a16="http://schemas.microsoft.com/office/drawing/2014/main" id="{077D05E8-25A4-6948-9545-4A8DFDBAD1A8}"/>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6489700" cy="381000"/>
          </a:xfrm>
          <a:prstGeom prst="rect">
            <a:avLst/>
          </a:prstGeom>
          <a:noFill/>
          <a:extLst>
            <a:ext uri="{909E8E84-426E-40DD-AFC4-6F175D3DCCD1}">
              <a14:hiddenFill xmlns:a14="http://schemas.microsoft.com/office/drawing/2010/main">
                <a:solidFill>
                  <a:srgbClr val="FFFFFF"/>
                </a:solidFill>
              </a14:hiddenFill>
            </a:ext>
          </a:extLst>
        </p:spPr>
      </p:pic>
      <p:pic>
        <p:nvPicPr>
          <p:cNvPr id="1025" name="Picture 1" descr="page142image25063808">
            <a:extLst>
              <a:ext uri="{FF2B5EF4-FFF2-40B4-BE49-F238E27FC236}">
                <a16:creationId xmlns:a16="http://schemas.microsoft.com/office/drawing/2014/main" id="{8BC2001C-18B9-CE40-BCEE-0A7CB43532DD}"/>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6489700" cy="381000"/>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n 7">
            <a:extLst>
              <a:ext uri="{FF2B5EF4-FFF2-40B4-BE49-F238E27FC236}">
                <a16:creationId xmlns:a16="http://schemas.microsoft.com/office/drawing/2014/main" id="{874A165A-7190-A945-8D37-6A6D01C06C2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501536" y="1506320"/>
            <a:ext cx="2836021" cy="3351661"/>
          </a:xfrm>
          <a:prstGeom prst="rect">
            <a:avLst/>
          </a:prstGeom>
        </p:spPr>
      </p:pic>
      <p:sp>
        <p:nvSpPr>
          <p:cNvPr id="2" name="CuadroTexto 1">
            <a:extLst>
              <a:ext uri="{FF2B5EF4-FFF2-40B4-BE49-F238E27FC236}">
                <a16:creationId xmlns:a16="http://schemas.microsoft.com/office/drawing/2014/main" id="{E3A62DF7-EDD2-B647-830D-0BA911489CE8}"/>
              </a:ext>
            </a:extLst>
          </p:cNvPr>
          <p:cNvSpPr txBox="1"/>
          <p:nvPr/>
        </p:nvSpPr>
        <p:spPr>
          <a:xfrm>
            <a:off x="617548" y="1064626"/>
            <a:ext cx="6618748" cy="369332"/>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s-ES" dirty="0"/>
              <a:t>1º Cuadrante (Ángulos complementarios – Suman 90º)</a:t>
            </a:r>
          </a:p>
        </p:txBody>
      </p:sp>
      <p:cxnSp>
        <p:nvCxnSpPr>
          <p:cNvPr id="5" name="Conector recto 4">
            <a:extLst>
              <a:ext uri="{FF2B5EF4-FFF2-40B4-BE49-F238E27FC236}">
                <a16:creationId xmlns:a16="http://schemas.microsoft.com/office/drawing/2014/main" id="{1960C788-311B-5946-A5E6-E3B842F04FA9}"/>
              </a:ext>
            </a:extLst>
          </p:cNvPr>
          <p:cNvCxnSpPr>
            <a:cxnSpLocks/>
          </p:cNvCxnSpPr>
          <p:nvPr/>
        </p:nvCxnSpPr>
        <p:spPr>
          <a:xfrm flipV="1">
            <a:off x="4919546" y="1700808"/>
            <a:ext cx="660566" cy="1080120"/>
          </a:xfrm>
          <a:prstGeom prst="line">
            <a:avLst/>
          </a:prstGeom>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4" name="CuadroTexto 13">
                <a:extLst>
                  <a:ext uri="{FF2B5EF4-FFF2-40B4-BE49-F238E27FC236}">
                    <a16:creationId xmlns:a16="http://schemas.microsoft.com/office/drawing/2014/main" id="{E5DB6BB5-C8E8-5C41-93E7-5860411D0EBD}"/>
                  </a:ext>
                </a:extLst>
              </p:cNvPr>
              <p:cNvSpPr txBox="1"/>
              <p:nvPr/>
            </p:nvSpPr>
            <p:spPr>
              <a:xfrm>
                <a:off x="1043608" y="4954202"/>
                <a:ext cx="2196244" cy="86177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s-ES" sz="2800" b="0" i="1" smtClean="0">
                          <a:latin typeface="Cambria Math" panose="02040503050406030204" pitchFamily="18" charset="0"/>
                        </a:rPr>
                        <m:t>𝑠𝑒𝑛</m:t>
                      </m:r>
                      <m:r>
                        <a:rPr lang="es-ES" sz="2800" b="0" i="1" smtClean="0">
                          <a:latin typeface="Cambria Math" panose="02040503050406030204" pitchFamily="18" charset="0"/>
                        </a:rPr>
                        <m:t>(∝)</m:t>
                      </m:r>
                    </m:oMath>
                    <m:oMath xmlns:m="http://schemas.openxmlformats.org/officeDocument/2006/math">
                      <m:r>
                        <m:rPr>
                          <m:sty m:val="p"/>
                        </m:rPr>
                        <a:rPr lang="es-ES" sz="2800" b="0" i="0" smtClean="0">
                          <a:latin typeface="Cambria Math" panose="02040503050406030204" pitchFamily="18" charset="0"/>
                          <a:ea typeface="Cambria Math" panose="02040503050406030204" pitchFamily="18" charset="0"/>
                        </a:rPr>
                        <m:t>cos</m:t>
                      </m:r>
                      <m:r>
                        <a:rPr lang="es-ES" sz="2800" b="0" i="0" smtClean="0">
                          <a:latin typeface="Cambria Math" panose="02040503050406030204" pitchFamily="18" charset="0"/>
                          <a:ea typeface="Cambria Math" panose="02040503050406030204" pitchFamily="18" charset="0"/>
                        </a:rPr>
                        <m:t>(</m:t>
                      </m:r>
                      <m:r>
                        <a:rPr lang="es-ES" sz="2800" b="0" i="1" smtClean="0">
                          <a:latin typeface="Cambria Math" panose="02040503050406030204" pitchFamily="18" charset="0"/>
                          <a:ea typeface="Cambria Math" panose="02040503050406030204" pitchFamily="18" charset="0"/>
                        </a:rPr>
                        <m:t>∝)</m:t>
                      </m:r>
                    </m:oMath>
                  </m:oMathPara>
                </a14:m>
                <a:endParaRPr lang="es-ES" sz="2800" b="0" dirty="0">
                  <a:ea typeface="Cambria Math" panose="02040503050406030204" pitchFamily="18" charset="0"/>
                </a:endParaRPr>
              </a:p>
            </p:txBody>
          </p:sp>
        </mc:Choice>
        <mc:Fallback xmlns="">
          <p:sp>
            <p:nvSpPr>
              <p:cNvPr id="14" name="CuadroTexto 13">
                <a:extLst>
                  <a:ext uri="{FF2B5EF4-FFF2-40B4-BE49-F238E27FC236}">
                    <a16:creationId xmlns:a16="http://schemas.microsoft.com/office/drawing/2014/main" id="{E5DB6BB5-C8E8-5C41-93E7-5860411D0EBD}"/>
                  </a:ext>
                </a:extLst>
              </p:cNvPr>
              <p:cNvSpPr txBox="1">
                <a:spLocks noRot="1" noChangeAspect="1" noMove="1" noResize="1" noEditPoints="1" noAdjustHandles="1" noChangeArrowheads="1" noChangeShapeType="1" noTextEdit="1"/>
              </p:cNvSpPr>
              <p:nvPr/>
            </p:nvSpPr>
            <p:spPr>
              <a:xfrm>
                <a:off x="1043608" y="4954202"/>
                <a:ext cx="2196244" cy="861774"/>
              </a:xfrm>
              <a:prstGeom prst="rect">
                <a:avLst/>
              </a:prstGeom>
              <a:blipFill>
                <a:blip r:embed="rId4"/>
                <a:stretch>
                  <a:fillRect b="-17391"/>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17" name="CuadroTexto 16">
                <a:extLst>
                  <a:ext uri="{FF2B5EF4-FFF2-40B4-BE49-F238E27FC236}">
                    <a16:creationId xmlns:a16="http://schemas.microsoft.com/office/drawing/2014/main" id="{0B4D4697-B352-A249-89EA-988CC3BCE43E}"/>
                  </a:ext>
                </a:extLst>
              </p:cNvPr>
              <p:cNvSpPr txBox="1"/>
              <p:nvPr/>
            </p:nvSpPr>
            <p:spPr>
              <a:xfrm>
                <a:off x="3821424" y="5015498"/>
                <a:ext cx="2196244" cy="86177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s-ES" sz="2800" b="0" i="1" smtClean="0">
                          <a:latin typeface="Cambria Math" panose="02040503050406030204" pitchFamily="18" charset="0"/>
                        </a:rPr>
                        <m:t>𝑠𝑒𝑛</m:t>
                      </m:r>
                      <m:r>
                        <a:rPr lang="es-ES" sz="2800" b="0" i="1" smtClean="0">
                          <a:latin typeface="Cambria Math" panose="02040503050406030204" pitchFamily="18" charset="0"/>
                        </a:rPr>
                        <m:t>(90−∝)</m:t>
                      </m:r>
                    </m:oMath>
                    <m:oMath xmlns:m="http://schemas.openxmlformats.org/officeDocument/2006/math">
                      <m:r>
                        <m:rPr>
                          <m:sty m:val="p"/>
                        </m:rPr>
                        <a:rPr lang="es-ES" sz="2800" b="0" i="0" smtClean="0">
                          <a:latin typeface="Cambria Math" panose="02040503050406030204" pitchFamily="18" charset="0"/>
                          <a:ea typeface="Cambria Math" panose="02040503050406030204" pitchFamily="18" charset="0"/>
                        </a:rPr>
                        <m:t>cos</m:t>
                      </m:r>
                      <m:r>
                        <a:rPr lang="es-ES" sz="2800" b="0" i="0" smtClean="0">
                          <a:latin typeface="Cambria Math" panose="02040503050406030204" pitchFamily="18" charset="0"/>
                          <a:ea typeface="Cambria Math" panose="02040503050406030204" pitchFamily="18" charset="0"/>
                        </a:rPr>
                        <m:t>(</m:t>
                      </m:r>
                      <m:r>
                        <a:rPr lang="es-ES" sz="2800" b="0" i="1" smtClean="0">
                          <a:latin typeface="Cambria Math" panose="02040503050406030204" pitchFamily="18" charset="0"/>
                          <a:ea typeface="Cambria Math" panose="02040503050406030204" pitchFamily="18" charset="0"/>
                        </a:rPr>
                        <m:t>90−∝)</m:t>
                      </m:r>
                    </m:oMath>
                  </m:oMathPara>
                </a14:m>
                <a:endParaRPr lang="es-ES" sz="2800" b="0" dirty="0">
                  <a:ea typeface="Cambria Math" panose="02040503050406030204" pitchFamily="18" charset="0"/>
                </a:endParaRPr>
              </a:p>
            </p:txBody>
          </p:sp>
        </mc:Choice>
        <mc:Fallback xmlns="">
          <p:sp>
            <p:nvSpPr>
              <p:cNvPr id="17" name="CuadroTexto 16">
                <a:extLst>
                  <a:ext uri="{FF2B5EF4-FFF2-40B4-BE49-F238E27FC236}">
                    <a16:creationId xmlns:a16="http://schemas.microsoft.com/office/drawing/2014/main" id="{0B4D4697-B352-A249-89EA-988CC3BCE43E}"/>
                  </a:ext>
                </a:extLst>
              </p:cNvPr>
              <p:cNvSpPr txBox="1">
                <a:spLocks noRot="1" noChangeAspect="1" noMove="1" noResize="1" noEditPoints="1" noAdjustHandles="1" noChangeArrowheads="1" noChangeShapeType="1" noTextEdit="1"/>
              </p:cNvSpPr>
              <p:nvPr/>
            </p:nvSpPr>
            <p:spPr>
              <a:xfrm>
                <a:off x="3821424" y="5015498"/>
                <a:ext cx="2196244" cy="861774"/>
              </a:xfrm>
              <a:prstGeom prst="rect">
                <a:avLst/>
              </a:prstGeom>
              <a:blipFill>
                <a:blip r:embed="rId5"/>
                <a:stretch>
                  <a:fillRect b="-17391"/>
                </a:stretch>
              </a:blipFill>
            </p:spPr>
            <p:txBody>
              <a:bodyPr/>
              <a:lstStyle/>
              <a:p>
                <a:r>
                  <a:rPr lang="es-ES">
                    <a:noFill/>
                  </a:rPr>
                  <a:t> </a:t>
                </a:r>
              </a:p>
            </p:txBody>
          </p:sp>
        </mc:Fallback>
      </mc:AlternateContent>
      <p:pic>
        <p:nvPicPr>
          <p:cNvPr id="13" name="Imagen 12">
            <a:extLst>
              <a:ext uri="{FF2B5EF4-FFF2-40B4-BE49-F238E27FC236}">
                <a16:creationId xmlns:a16="http://schemas.microsoft.com/office/drawing/2014/main" id="{3AD98A74-B66B-D849-9934-40EC99B6514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65515" y="1506320"/>
            <a:ext cx="2836021" cy="3351661"/>
          </a:xfrm>
          <a:prstGeom prst="rect">
            <a:avLst/>
          </a:prstGeom>
        </p:spPr>
      </p:pic>
      <p:cxnSp>
        <p:nvCxnSpPr>
          <p:cNvPr id="15" name="Conector recto 14">
            <a:extLst>
              <a:ext uri="{FF2B5EF4-FFF2-40B4-BE49-F238E27FC236}">
                <a16:creationId xmlns:a16="http://schemas.microsoft.com/office/drawing/2014/main" id="{06BBB063-311C-2E41-B80E-55F3BED790A2}"/>
              </a:ext>
            </a:extLst>
          </p:cNvPr>
          <p:cNvCxnSpPr>
            <a:cxnSpLocks/>
          </p:cNvCxnSpPr>
          <p:nvPr/>
        </p:nvCxnSpPr>
        <p:spPr>
          <a:xfrm flipV="1">
            <a:off x="2083525" y="2276872"/>
            <a:ext cx="1156327" cy="504056"/>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0099507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429166" y="1113937"/>
            <a:ext cx="8429684" cy="461665"/>
          </a:xfrm>
          <a:prstGeom prst="rect">
            <a:avLst/>
          </a:prstGeom>
          <a:noFill/>
        </p:spPr>
        <p:txBody>
          <a:bodyPr wrap="square" rtlCol="0">
            <a:spAutoFit/>
          </a:bodyPr>
          <a:lstStyle/>
          <a:p>
            <a:pPr algn="ctr"/>
            <a:r>
              <a:rPr lang="es-ES" sz="2400" b="1" dirty="0">
                <a:solidFill>
                  <a:schemeClr val="accent2">
                    <a:lumMod val="75000"/>
                  </a:schemeClr>
                </a:solidFill>
              </a:rPr>
              <a:t>Ángulos mayores de 360º</a:t>
            </a:r>
          </a:p>
        </p:txBody>
      </p:sp>
      <p:sp>
        <p:nvSpPr>
          <p:cNvPr id="2" name="CuadroTexto 1">
            <a:extLst>
              <a:ext uri="{FF2B5EF4-FFF2-40B4-BE49-F238E27FC236}">
                <a16:creationId xmlns:a16="http://schemas.microsoft.com/office/drawing/2014/main" id="{2355BF11-3413-7D45-AB90-618C39FA8A7B}"/>
              </a:ext>
            </a:extLst>
          </p:cNvPr>
          <p:cNvSpPr txBox="1"/>
          <p:nvPr/>
        </p:nvSpPr>
        <p:spPr>
          <a:xfrm>
            <a:off x="971600" y="1700808"/>
            <a:ext cx="7344816" cy="1785104"/>
          </a:xfrm>
          <a:prstGeom prst="rect">
            <a:avLst/>
          </a:prstGeom>
          <a:noFill/>
        </p:spPr>
        <p:txBody>
          <a:bodyPr wrap="square" rtlCol="0">
            <a:spAutoFit/>
          </a:bodyPr>
          <a:lstStyle/>
          <a:p>
            <a:r>
              <a:rPr lang="es-ES" sz="2000" dirty="0"/>
              <a:t>Escribe los siguientes ángulos en el intervalo [0,360)</a:t>
            </a:r>
          </a:p>
          <a:p>
            <a:endParaRPr lang="es-ES" dirty="0"/>
          </a:p>
          <a:p>
            <a:pPr marL="342900" indent="-342900">
              <a:buAutoNum type="alphaLcParenR"/>
            </a:pPr>
            <a:r>
              <a:rPr lang="es-ES" sz="2400" dirty="0"/>
              <a:t>375º		b) 470º</a:t>
            </a:r>
          </a:p>
          <a:p>
            <a:pPr marL="342900" indent="-342900">
              <a:buAutoNum type="alphaLcParenR"/>
            </a:pPr>
            <a:endParaRPr lang="es-ES" sz="2400" dirty="0"/>
          </a:p>
          <a:p>
            <a:r>
              <a:rPr lang="es-ES" sz="2400" dirty="0"/>
              <a:t>c) 715º		d)2920º</a:t>
            </a:r>
          </a:p>
        </p:txBody>
      </p:sp>
      <p:sp>
        <p:nvSpPr>
          <p:cNvPr id="7" name="2 CuadroTexto">
            <a:extLst>
              <a:ext uri="{FF2B5EF4-FFF2-40B4-BE49-F238E27FC236}">
                <a16:creationId xmlns:a16="http://schemas.microsoft.com/office/drawing/2014/main" id="{F5C08E9C-C43F-E944-8389-5D723EF42A59}"/>
              </a:ext>
            </a:extLst>
          </p:cNvPr>
          <p:cNvSpPr txBox="1"/>
          <p:nvPr/>
        </p:nvSpPr>
        <p:spPr>
          <a:xfrm>
            <a:off x="357158" y="609881"/>
            <a:ext cx="8429684" cy="369332"/>
          </a:xfrm>
          <a:prstGeom prst="rect">
            <a:avLst/>
          </a:prstGeom>
          <a:noFill/>
        </p:spPr>
        <p:txBody>
          <a:bodyPr wrap="square" rtlCol="0">
            <a:spAutoFit/>
          </a:bodyPr>
          <a:lstStyle/>
          <a:p>
            <a:pPr algn="ctr"/>
            <a:r>
              <a:rPr lang="es-ES" b="1" dirty="0">
                <a:solidFill>
                  <a:schemeClr val="accent1">
                    <a:lumMod val="50000"/>
                  </a:schemeClr>
                </a:solidFill>
              </a:rPr>
              <a:t>6. Relaciones de razones trigonométricas de ciertos ángulos</a:t>
            </a:r>
          </a:p>
        </p:txBody>
      </p:sp>
      <p:pic>
        <p:nvPicPr>
          <p:cNvPr id="9" name="Imagen 8">
            <a:extLst>
              <a:ext uri="{FF2B5EF4-FFF2-40B4-BE49-F238E27FC236}">
                <a16:creationId xmlns:a16="http://schemas.microsoft.com/office/drawing/2014/main" id="{BF7145BF-4507-4540-8558-E81BD2F387F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427984" y="4005064"/>
            <a:ext cx="3995936" cy="2247714"/>
          </a:xfrm>
          <a:prstGeom prst="rect">
            <a:avLst/>
          </a:prstGeom>
          <a:ln>
            <a:solidFill>
              <a:schemeClr val="tx1"/>
            </a:solid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357158" y="609881"/>
            <a:ext cx="8429684" cy="461665"/>
          </a:xfrm>
          <a:prstGeom prst="rect">
            <a:avLst/>
          </a:prstGeom>
          <a:noFill/>
        </p:spPr>
        <p:txBody>
          <a:bodyPr wrap="square" rtlCol="0">
            <a:spAutoFit/>
          </a:bodyPr>
          <a:lstStyle/>
          <a:p>
            <a:pPr algn="ctr"/>
            <a:r>
              <a:rPr lang="es-ES" sz="2400" b="1" dirty="0">
                <a:solidFill>
                  <a:schemeClr val="accent1">
                    <a:lumMod val="50000"/>
                  </a:schemeClr>
                </a:solidFill>
              </a:rPr>
              <a:t>Sin calculadora, completar …</a:t>
            </a:r>
          </a:p>
        </p:txBody>
      </p:sp>
      <p:pic>
        <p:nvPicPr>
          <p:cNvPr id="8194" name="Picture 2"/>
          <p:cNvPicPr>
            <a:picLocks noChangeAspect="1" noChangeArrowheads="1"/>
          </p:cNvPicPr>
          <p:nvPr/>
        </p:nvPicPr>
        <p:blipFill>
          <a:blip r:embed="rId2"/>
          <a:srcRect/>
          <a:stretch>
            <a:fillRect/>
          </a:stretch>
        </p:blipFill>
        <p:spPr bwMode="auto">
          <a:xfrm>
            <a:off x="1285852" y="1214422"/>
            <a:ext cx="6286544" cy="3642670"/>
          </a:xfrm>
          <a:prstGeom prst="rect">
            <a:avLst/>
          </a:prstGeom>
          <a:noFill/>
          <a:ln w="9525">
            <a:noFill/>
            <a:miter lim="800000"/>
            <a:headEnd/>
            <a:tailEnd/>
          </a:ln>
          <a:effec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357158" y="609881"/>
            <a:ext cx="8429684" cy="369332"/>
          </a:xfrm>
          <a:prstGeom prst="rect">
            <a:avLst/>
          </a:prstGeom>
          <a:noFill/>
        </p:spPr>
        <p:txBody>
          <a:bodyPr wrap="square" rtlCol="0">
            <a:spAutoFit/>
          </a:bodyPr>
          <a:lstStyle/>
          <a:p>
            <a:pPr algn="ctr"/>
            <a:r>
              <a:rPr lang="es-ES" b="1" dirty="0">
                <a:solidFill>
                  <a:schemeClr val="accent1">
                    <a:lumMod val="50000"/>
                  </a:schemeClr>
                </a:solidFill>
              </a:rPr>
              <a:t>6. Relaciones de razones trigonométricas de ciertos ángulos</a:t>
            </a:r>
          </a:p>
        </p:txBody>
      </p:sp>
      <p:pic>
        <p:nvPicPr>
          <p:cNvPr id="1026" name="Picture 2" descr="page142image25063808">
            <a:extLst>
              <a:ext uri="{FF2B5EF4-FFF2-40B4-BE49-F238E27FC236}">
                <a16:creationId xmlns:a16="http://schemas.microsoft.com/office/drawing/2014/main" id="{077D05E8-25A4-6948-9545-4A8DFDBAD1A8}"/>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6489700" cy="381000"/>
          </a:xfrm>
          <a:prstGeom prst="rect">
            <a:avLst/>
          </a:prstGeom>
          <a:noFill/>
          <a:extLst>
            <a:ext uri="{909E8E84-426E-40DD-AFC4-6F175D3DCCD1}">
              <a14:hiddenFill xmlns:a14="http://schemas.microsoft.com/office/drawing/2010/main">
                <a:solidFill>
                  <a:srgbClr val="FFFFFF"/>
                </a:solidFill>
              </a14:hiddenFill>
            </a:ext>
          </a:extLst>
        </p:spPr>
      </p:pic>
      <p:pic>
        <p:nvPicPr>
          <p:cNvPr id="1025" name="Picture 1" descr="page142image25063808">
            <a:extLst>
              <a:ext uri="{FF2B5EF4-FFF2-40B4-BE49-F238E27FC236}">
                <a16:creationId xmlns:a16="http://schemas.microsoft.com/office/drawing/2014/main" id="{8BC2001C-18B9-CE40-BCEE-0A7CB43532DD}"/>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6489700" cy="381000"/>
          </a:xfrm>
          <a:prstGeom prst="rect">
            <a:avLst/>
          </a:prstGeom>
          <a:noFill/>
          <a:extLst>
            <a:ext uri="{909E8E84-426E-40DD-AFC4-6F175D3DCCD1}">
              <a14:hiddenFill xmlns:a14="http://schemas.microsoft.com/office/drawing/2010/main">
                <a:solidFill>
                  <a:srgbClr val="FFFFFF"/>
                </a:solidFill>
              </a14:hiddenFill>
            </a:ext>
          </a:extLst>
        </p:spPr>
      </p:pic>
      <p:sp>
        <p:nvSpPr>
          <p:cNvPr id="13" name="CuadroTexto 12">
            <a:extLst>
              <a:ext uri="{FF2B5EF4-FFF2-40B4-BE49-F238E27FC236}">
                <a16:creationId xmlns:a16="http://schemas.microsoft.com/office/drawing/2014/main" id="{B8042864-5211-584C-8D48-4AAA35381968}"/>
              </a:ext>
            </a:extLst>
          </p:cNvPr>
          <p:cNvSpPr txBox="1"/>
          <p:nvPr/>
        </p:nvSpPr>
        <p:spPr>
          <a:xfrm>
            <a:off x="501650" y="1118399"/>
            <a:ext cx="1262038" cy="369332"/>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s-ES" b="1" dirty="0"/>
              <a:t>Pag.143</a:t>
            </a:r>
          </a:p>
        </p:txBody>
      </p:sp>
      <p:pic>
        <p:nvPicPr>
          <p:cNvPr id="15" name="Imagen 14">
            <a:extLst>
              <a:ext uri="{FF2B5EF4-FFF2-40B4-BE49-F238E27FC236}">
                <a16:creationId xmlns:a16="http://schemas.microsoft.com/office/drawing/2014/main" id="{101687B3-D036-D640-B5BF-13DB085C81FF}"/>
              </a:ext>
            </a:extLst>
          </p:cNvPr>
          <p:cNvPicPr>
            <a:picLocks noChangeAspect="1"/>
          </p:cNvPicPr>
          <p:nvPr/>
        </p:nvPicPr>
        <p:blipFill>
          <a:blip r:embed="rId3"/>
          <a:stretch>
            <a:fillRect/>
          </a:stretch>
        </p:blipFill>
        <p:spPr>
          <a:xfrm>
            <a:off x="755576" y="1592601"/>
            <a:ext cx="7318970" cy="1989420"/>
          </a:xfrm>
          <a:prstGeom prst="rect">
            <a:avLst/>
          </a:prstGeom>
        </p:spPr>
      </p:pic>
      <p:pic>
        <p:nvPicPr>
          <p:cNvPr id="6" name="Imagen 5">
            <a:extLst>
              <a:ext uri="{FF2B5EF4-FFF2-40B4-BE49-F238E27FC236}">
                <a16:creationId xmlns:a16="http://schemas.microsoft.com/office/drawing/2014/main" id="{58D12EDC-DA08-E940-8540-96A999454181}"/>
              </a:ext>
            </a:extLst>
          </p:cNvPr>
          <p:cNvPicPr>
            <a:picLocks noChangeAspect="1"/>
          </p:cNvPicPr>
          <p:nvPr/>
        </p:nvPicPr>
        <p:blipFill>
          <a:blip r:embed="rId4"/>
          <a:stretch>
            <a:fillRect/>
          </a:stretch>
        </p:blipFill>
        <p:spPr>
          <a:xfrm>
            <a:off x="755576" y="3706145"/>
            <a:ext cx="7318970" cy="1608949"/>
          </a:xfrm>
          <a:prstGeom prst="rect">
            <a:avLst/>
          </a:prstGeom>
        </p:spPr>
      </p:pic>
    </p:spTree>
    <p:extLst>
      <p:ext uri="{BB962C8B-B14F-4D97-AF65-F5344CB8AC3E}">
        <p14:creationId xmlns:p14="http://schemas.microsoft.com/office/powerpoint/2010/main" val="360737429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357158" y="609881"/>
            <a:ext cx="8429684" cy="369332"/>
          </a:xfrm>
          <a:prstGeom prst="rect">
            <a:avLst/>
          </a:prstGeom>
          <a:noFill/>
        </p:spPr>
        <p:txBody>
          <a:bodyPr wrap="square" rtlCol="0">
            <a:spAutoFit/>
          </a:bodyPr>
          <a:lstStyle/>
          <a:p>
            <a:pPr algn="ctr"/>
            <a:r>
              <a:rPr lang="es-ES" b="1" dirty="0">
                <a:solidFill>
                  <a:schemeClr val="accent1">
                    <a:lumMod val="50000"/>
                  </a:schemeClr>
                </a:solidFill>
              </a:rPr>
              <a:t>6. Relaciones de razones trigonométricas de ciertos ángulos</a:t>
            </a:r>
          </a:p>
        </p:txBody>
      </p:sp>
      <p:pic>
        <p:nvPicPr>
          <p:cNvPr id="1026" name="Picture 2" descr="page142image25063808">
            <a:extLst>
              <a:ext uri="{FF2B5EF4-FFF2-40B4-BE49-F238E27FC236}">
                <a16:creationId xmlns:a16="http://schemas.microsoft.com/office/drawing/2014/main" id="{077D05E8-25A4-6948-9545-4A8DFDBAD1A8}"/>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6489700" cy="381000"/>
          </a:xfrm>
          <a:prstGeom prst="rect">
            <a:avLst/>
          </a:prstGeom>
          <a:noFill/>
          <a:extLst>
            <a:ext uri="{909E8E84-426E-40DD-AFC4-6F175D3DCCD1}">
              <a14:hiddenFill xmlns:a14="http://schemas.microsoft.com/office/drawing/2010/main">
                <a:solidFill>
                  <a:srgbClr val="FFFFFF"/>
                </a:solidFill>
              </a14:hiddenFill>
            </a:ext>
          </a:extLst>
        </p:spPr>
      </p:pic>
      <p:pic>
        <p:nvPicPr>
          <p:cNvPr id="1025" name="Picture 1" descr="page142image25063808">
            <a:extLst>
              <a:ext uri="{FF2B5EF4-FFF2-40B4-BE49-F238E27FC236}">
                <a16:creationId xmlns:a16="http://schemas.microsoft.com/office/drawing/2014/main" id="{8BC2001C-18B9-CE40-BCEE-0A7CB43532DD}"/>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6489700" cy="381000"/>
          </a:xfrm>
          <a:prstGeom prst="rect">
            <a:avLst/>
          </a:prstGeom>
          <a:noFill/>
          <a:extLst>
            <a:ext uri="{909E8E84-426E-40DD-AFC4-6F175D3DCCD1}">
              <a14:hiddenFill xmlns:a14="http://schemas.microsoft.com/office/drawing/2010/main">
                <a:solidFill>
                  <a:srgbClr val="FFFFFF"/>
                </a:solidFill>
              </a14:hiddenFill>
            </a:ext>
          </a:extLst>
        </p:spPr>
      </p:pic>
      <p:sp>
        <p:nvSpPr>
          <p:cNvPr id="13" name="CuadroTexto 12">
            <a:extLst>
              <a:ext uri="{FF2B5EF4-FFF2-40B4-BE49-F238E27FC236}">
                <a16:creationId xmlns:a16="http://schemas.microsoft.com/office/drawing/2014/main" id="{B8042864-5211-584C-8D48-4AAA35381968}"/>
              </a:ext>
            </a:extLst>
          </p:cNvPr>
          <p:cNvSpPr txBox="1"/>
          <p:nvPr/>
        </p:nvSpPr>
        <p:spPr>
          <a:xfrm>
            <a:off x="501650" y="1118399"/>
            <a:ext cx="1262038" cy="369332"/>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s-ES" b="1" dirty="0"/>
              <a:t>Pag.144</a:t>
            </a:r>
          </a:p>
        </p:txBody>
      </p:sp>
      <p:pic>
        <p:nvPicPr>
          <p:cNvPr id="4" name="Imagen 3">
            <a:extLst>
              <a:ext uri="{FF2B5EF4-FFF2-40B4-BE49-F238E27FC236}">
                <a16:creationId xmlns:a16="http://schemas.microsoft.com/office/drawing/2014/main" id="{2D22E17E-9EF2-EF4F-9939-6D56B8B2D381}"/>
              </a:ext>
            </a:extLst>
          </p:cNvPr>
          <p:cNvPicPr>
            <a:picLocks noChangeAspect="1"/>
          </p:cNvPicPr>
          <p:nvPr/>
        </p:nvPicPr>
        <p:blipFill>
          <a:blip r:embed="rId3"/>
          <a:stretch>
            <a:fillRect/>
          </a:stretch>
        </p:blipFill>
        <p:spPr>
          <a:xfrm>
            <a:off x="501650" y="1634448"/>
            <a:ext cx="8028384" cy="1744485"/>
          </a:xfrm>
          <a:prstGeom prst="rect">
            <a:avLst/>
          </a:prstGeom>
        </p:spPr>
      </p:pic>
      <p:pic>
        <p:nvPicPr>
          <p:cNvPr id="10" name="Imagen 9">
            <a:extLst>
              <a:ext uri="{FF2B5EF4-FFF2-40B4-BE49-F238E27FC236}">
                <a16:creationId xmlns:a16="http://schemas.microsoft.com/office/drawing/2014/main" id="{AAF754C5-4CA3-7243-9EE3-6B6829F15E1F}"/>
              </a:ext>
            </a:extLst>
          </p:cNvPr>
          <p:cNvPicPr>
            <a:picLocks noChangeAspect="1"/>
          </p:cNvPicPr>
          <p:nvPr/>
        </p:nvPicPr>
        <p:blipFill>
          <a:blip r:embed="rId4"/>
          <a:stretch>
            <a:fillRect/>
          </a:stretch>
        </p:blipFill>
        <p:spPr>
          <a:xfrm>
            <a:off x="5649942" y="3573016"/>
            <a:ext cx="3136900" cy="2590800"/>
          </a:xfrm>
          <a:prstGeom prst="rect">
            <a:avLst/>
          </a:prstGeom>
        </p:spPr>
      </p:pic>
    </p:spTree>
    <p:extLst>
      <p:ext uri="{BB962C8B-B14F-4D97-AF65-F5344CB8AC3E}">
        <p14:creationId xmlns:p14="http://schemas.microsoft.com/office/powerpoint/2010/main" val="47470726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357158" y="609881"/>
            <a:ext cx="8429684" cy="369332"/>
          </a:xfrm>
          <a:prstGeom prst="rect">
            <a:avLst/>
          </a:prstGeom>
          <a:noFill/>
        </p:spPr>
        <p:txBody>
          <a:bodyPr wrap="square" rtlCol="0">
            <a:spAutoFit/>
          </a:bodyPr>
          <a:lstStyle/>
          <a:p>
            <a:pPr algn="ctr"/>
            <a:r>
              <a:rPr lang="es-ES" b="1" dirty="0">
                <a:solidFill>
                  <a:schemeClr val="accent1">
                    <a:lumMod val="50000"/>
                  </a:schemeClr>
                </a:solidFill>
              </a:rPr>
              <a:t>6. Relaciones de razones trigonométricas de ciertos ángulos</a:t>
            </a:r>
          </a:p>
        </p:txBody>
      </p:sp>
      <p:pic>
        <p:nvPicPr>
          <p:cNvPr id="1026" name="Picture 2" descr="page142image25063808">
            <a:extLst>
              <a:ext uri="{FF2B5EF4-FFF2-40B4-BE49-F238E27FC236}">
                <a16:creationId xmlns:a16="http://schemas.microsoft.com/office/drawing/2014/main" id="{077D05E8-25A4-6948-9545-4A8DFDBAD1A8}"/>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6489700" cy="381000"/>
          </a:xfrm>
          <a:prstGeom prst="rect">
            <a:avLst/>
          </a:prstGeom>
          <a:noFill/>
          <a:extLst>
            <a:ext uri="{909E8E84-426E-40DD-AFC4-6F175D3DCCD1}">
              <a14:hiddenFill xmlns:a14="http://schemas.microsoft.com/office/drawing/2010/main">
                <a:solidFill>
                  <a:srgbClr val="FFFFFF"/>
                </a:solidFill>
              </a14:hiddenFill>
            </a:ext>
          </a:extLst>
        </p:spPr>
      </p:pic>
      <p:pic>
        <p:nvPicPr>
          <p:cNvPr id="1025" name="Picture 1" descr="page142image25063808">
            <a:extLst>
              <a:ext uri="{FF2B5EF4-FFF2-40B4-BE49-F238E27FC236}">
                <a16:creationId xmlns:a16="http://schemas.microsoft.com/office/drawing/2014/main" id="{8BC2001C-18B9-CE40-BCEE-0A7CB43532DD}"/>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6489700" cy="381000"/>
          </a:xfrm>
          <a:prstGeom prst="rect">
            <a:avLst/>
          </a:prstGeom>
          <a:noFill/>
          <a:extLst>
            <a:ext uri="{909E8E84-426E-40DD-AFC4-6F175D3DCCD1}">
              <a14:hiddenFill xmlns:a14="http://schemas.microsoft.com/office/drawing/2010/main">
                <a:solidFill>
                  <a:srgbClr val="FFFFFF"/>
                </a:solidFill>
              </a14:hiddenFill>
            </a:ext>
          </a:extLst>
        </p:spPr>
      </p:pic>
      <p:sp>
        <p:nvSpPr>
          <p:cNvPr id="13" name="CuadroTexto 12">
            <a:extLst>
              <a:ext uri="{FF2B5EF4-FFF2-40B4-BE49-F238E27FC236}">
                <a16:creationId xmlns:a16="http://schemas.microsoft.com/office/drawing/2014/main" id="{B8042864-5211-584C-8D48-4AAA35381968}"/>
              </a:ext>
            </a:extLst>
          </p:cNvPr>
          <p:cNvSpPr txBox="1"/>
          <p:nvPr/>
        </p:nvSpPr>
        <p:spPr>
          <a:xfrm>
            <a:off x="501650" y="1118399"/>
            <a:ext cx="1262038" cy="369332"/>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s-ES" b="1" dirty="0"/>
              <a:t>Pag.142</a:t>
            </a:r>
          </a:p>
        </p:txBody>
      </p:sp>
      <p:pic>
        <p:nvPicPr>
          <p:cNvPr id="2" name="Imagen 1">
            <a:extLst>
              <a:ext uri="{FF2B5EF4-FFF2-40B4-BE49-F238E27FC236}">
                <a16:creationId xmlns:a16="http://schemas.microsoft.com/office/drawing/2014/main" id="{2A062F84-376D-EB45-8B01-1ACCFF7B1271}"/>
              </a:ext>
            </a:extLst>
          </p:cNvPr>
          <p:cNvPicPr>
            <a:picLocks noChangeAspect="1"/>
          </p:cNvPicPr>
          <p:nvPr/>
        </p:nvPicPr>
        <p:blipFill>
          <a:blip r:embed="rId3"/>
          <a:stretch>
            <a:fillRect/>
          </a:stretch>
        </p:blipFill>
        <p:spPr>
          <a:xfrm>
            <a:off x="511885" y="1626916"/>
            <a:ext cx="8070278" cy="2954211"/>
          </a:xfrm>
          <a:prstGeom prst="rect">
            <a:avLst/>
          </a:prstGeom>
        </p:spPr>
      </p:pic>
    </p:spTree>
    <p:extLst>
      <p:ext uri="{BB962C8B-B14F-4D97-AF65-F5344CB8AC3E}">
        <p14:creationId xmlns:p14="http://schemas.microsoft.com/office/powerpoint/2010/main" val="161682976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357158" y="609881"/>
            <a:ext cx="8429684" cy="461665"/>
          </a:xfrm>
          <a:prstGeom prst="rect">
            <a:avLst/>
          </a:prstGeom>
          <a:noFill/>
        </p:spPr>
        <p:txBody>
          <a:bodyPr wrap="square" rtlCol="0">
            <a:spAutoFit/>
          </a:bodyPr>
          <a:lstStyle/>
          <a:p>
            <a:pPr algn="ctr"/>
            <a:r>
              <a:rPr lang="es-ES" sz="2400" b="1" dirty="0">
                <a:solidFill>
                  <a:schemeClr val="accent1">
                    <a:lumMod val="50000"/>
                  </a:schemeClr>
                </a:solidFill>
              </a:rPr>
              <a:t>7. Resolución de Triángulos</a:t>
            </a:r>
          </a:p>
        </p:txBody>
      </p:sp>
      <p:sp>
        <p:nvSpPr>
          <p:cNvPr id="4" name="3 Rectángulo redondeado"/>
          <p:cNvSpPr/>
          <p:nvPr/>
        </p:nvSpPr>
        <p:spPr>
          <a:xfrm>
            <a:off x="571472" y="1214422"/>
            <a:ext cx="7929618" cy="1143008"/>
          </a:xfrm>
          <a:prstGeom prst="roundRect">
            <a:avLst/>
          </a:prstGeom>
          <a:ln>
            <a:solidFill>
              <a:schemeClr val="accent2">
                <a:lumMod val="60000"/>
                <a:lumOff val="40000"/>
              </a:schemeClr>
            </a:solidFill>
          </a:ln>
        </p:spPr>
        <p:style>
          <a:lnRef idx="2">
            <a:schemeClr val="accent1"/>
          </a:lnRef>
          <a:fillRef idx="1">
            <a:schemeClr val="lt1"/>
          </a:fillRef>
          <a:effectRef idx="0">
            <a:schemeClr val="accent1"/>
          </a:effectRef>
          <a:fontRef idx="minor">
            <a:schemeClr val="dk1"/>
          </a:fontRef>
        </p:style>
        <p:txBody>
          <a:bodyPr rtlCol="0" anchor="ctr"/>
          <a:lstStyle/>
          <a:p>
            <a:pPr>
              <a:buFontTx/>
              <a:buChar char="-"/>
            </a:pPr>
            <a:r>
              <a:rPr lang="es-ES" sz="1600" dirty="0">
                <a:solidFill>
                  <a:sysClr val="windowText" lastClr="000000"/>
                </a:solidFill>
              </a:rPr>
              <a:t> </a:t>
            </a:r>
            <a:r>
              <a:rPr lang="es-ES" sz="1600" b="1" dirty="0">
                <a:solidFill>
                  <a:sysClr val="windowText" lastClr="000000"/>
                </a:solidFill>
              </a:rPr>
              <a:t>TRIÁNGULOS RECTÁNGULOS </a:t>
            </a:r>
            <a:r>
              <a:rPr lang="es-ES" sz="1600" dirty="0">
                <a:solidFill>
                  <a:sysClr val="windowText" lastClr="000000"/>
                </a:solidFill>
              </a:rPr>
              <a:t>- Razones Trigonométricas – </a:t>
            </a:r>
            <a:r>
              <a:rPr lang="es-ES" sz="1600" dirty="0" err="1">
                <a:solidFill>
                  <a:sysClr val="windowText" lastClr="000000"/>
                </a:solidFill>
              </a:rPr>
              <a:t>T.Pitágoras</a:t>
            </a:r>
            <a:endParaRPr lang="es-ES" sz="1600" dirty="0">
              <a:solidFill>
                <a:sysClr val="windowText" lastClr="000000"/>
              </a:solidFill>
            </a:endParaRPr>
          </a:p>
          <a:p>
            <a:r>
              <a:rPr lang="es-ES" sz="1600" dirty="0">
                <a:solidFill>
                  <a:sysClr val="windowText" lastClr="000000"/>
                </a:solidFill>
              </a:rPr>
              <a:t>- </a:t>
            </a:r>
            <a:r>
              <a:rPr lang="es-ES" sz="1600" b="1" dirty="0">
                <a:solidFill>
                  <a:sysClr val="windowText" lastClr="000000"/>
                </a:solidFill>
              </a:rPr>
              <a:t>TODOS LOS TRIÁNGULOS </a:t>
            </a:r>
            <a:r>
              <a:rPr lang="es-ES" sz="1600" dirty="0">
                <a:solidFill>
                  <a:sysClr val="windowText" lastClr="000000"/>
                </a:solidFill>
              </a:rPr>
              <a:t>(Teorema del Seno - Teorema del Coseno)</a:t>
            </a:r>
          </a:p>
        </p:txBody>
      </p:sp>
      <p:pic>
        <p:nvPicPr>
          <p:cNvPr id="5" name="Imagen 4">
            <a:extLst>
              <a:ext uri="{FF2B5EF4-FFF2-40B4-BE49-F238E27FC236}">
                <a16:creationId xmlns:a16="http://schemas.microsoft.com/office/drawing/2014/main" id="{130C8E97-A1E9-A14B-8862-E8AACC9A072D}"/>
              </a:ext>
            </a:extLst>
          </p:cNvPr>
          <p:cNvPicPr>
            <a:picLocks noChangeAspect="1"/>
          </p:cNvPicPr>
          <p:nvPr/>
        </p:nvPicPr>
        <p:blipFill>
          <a:blip r:embed="rId2"/>
          <a:stretch>
            <a:fillRect/>
          </a:stretch>
        </p:blipFill>
        <p:spPr>
          <a:xfrm>
            <a:off x="827584" y="3356992"/>
            <a:ext cx="7452320" cy="2849693"/>
          </a:xfrm>
          <a:prstGeom prst="rect">
            <a:avLst/>
          </a:prstGeom>
        </p:spPr>
      </p:pic>
      <p:sp>
        <p:nvSpPr>
          <p:cNvPr id="7" name="CuadroTexto 6">
            <a:extLst>
              <a:ext uri="{FF2B5EF4-FFF2-40B4-BE49-F238E27FC236}">
                <a16:creationId xmlns:a16="http://schemas.microsoft.com/office/drawing/2014/main" id="{D1339C2D-6E43-D54D-8179-FB3FCF77B0F8}"/>
              </a:ext>
            </a:extLst>
          </p:cNvPr>
          <p:cNvSpPr txBox="1"/>
          <p:nvPr/>
        </p:nvSpPr>
        <p:spPr>
          <a:xfrm>
            <a:off x="571472" y="2672545"/>
            <a:ext cx="1262038" cy="369332"/>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s-ES" b="1" dirty="0"/>
              <a:t>Pag.146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357158" y="609881"/>
            <a:ext cx="8429684" cy="461665"/>
          </a:xfrm>
          <a:prstGeom prst="rect">
            <a:avLst/>
          </a:prstGeom>
          <a:noFill/>
        </p:spPr>
        <p:txBody>
          <a:bodyPr wrap="square" rtlCol="0">
            <a:spAutoFit/>
          </a:bodyPr>
          <a:lstStyle/>
          <a:p>
            <a:pPr algn="ctr"/>
            <a:r>
              <a:rPr lang="es-ES" sz="2400" b="1" dirty="0">
                <a:solidFill>
                  <a:schemeClr val="accent1">
                    <a:lumMod val="50000"/>
                  </a:schemeClr>
                </a:solidFill>
              </a:rPr>
              <a:t>7. Resolución de Triángulos</a:t>
            </a:r>
          </a:p>
        </p:txBody>
      </p:sp>
      <p:sp>
        <p:nvSpPr>
          <p:cNvPr id="4" name="3 Rectángulo redondeado"/>
          <p:cNvSpPr/>
          <p:nvPr/>
        </p:nvSpPr>
        <p:spPr>
          <a:xfrm>
            <a:off x="571472" y="1214422"/>
            <a:ext cx="7929618" cy="1143008"/>
          </a:xfrm>
          <a:prstGeom prst="roundRect">
            <a:avLst/>
          </a:prstGeom>
          <a:ln>
            <a:solidFill>
              <a:schemeClr val="accent2">
                <a:lumMod val="60000"/>
                <a:lumOff val="40000"/>
              </a:schemeClr>
            </a:solidFill>
          </a:ln>
        </p:spPr>
        <p:style>
          <a:lnRef idx="2">
            <a:schemeClr val="accent1"/>
          </a:lnRef>
          <a:fillRef idx="1">
            <a:schemeClr val="lt1"/>
          </a:fillRef>
          <a:effectRef idx="0">
            <a:schemeClr val="accent1"/>
          </a:effectRef>
          <a:fontRef idx="minor">
            <a:schemeClr val="dk1"/>
          </a:fontRef>
        </p:style>
        <p:txBody>
          <a:bodyPr rtlCol="0" anchor="ctr"/>
          <a:lstStyle/>
          <a:p>
            <a:pPr>
              <a:buFontTx/>
              <a:buChar char="-"/>
            </a:pPr>
            <a:r>
              <a:rPr lang="es-ES" sz="1600" dirty="0">
                <a:solidFill>
                  <a:sysClr val="windowText" lastClr="000000"/>
                </a:solidFill>
              </a:rPr>
              <a:t> </a:t>
            </a:r>
            <a:r>
              <a:rPr lang="es-ES" sz="1600" b="1" dirty="0">
                <a:solidFill>
                  <a:sysClr val="windowText" lastClr="000000"/>
                </a:solidFill>
              </a:rPr>
              <a:t>TRIÁNGULOS RECTÁNGULOS </a:t>
            </a:r>
            <a:r>
              <a:rPr lang="es-ES" sz="1600" dirty="0">
                <a:solidFill>
                  <a:sysClr val="windowText" lastClr="000000"/>
                </a:solidFill>
              </a:rPr>
              <a:t>- Razones Trigonométricas – </a:t>
            </a:r>
            <a:r>
              <a:rPr lang="es-ES" sz="1600" dirty="0" err="1">
                <a:solidFill>
                  <a:sysClr val="windowText" lastClr="000000"/>
                </a:solidFill>
              </a:rPr>
              <a:t>T.Pitágoras</a:t>
            </a:r>
            <a:endParaRPr lang="es-ES" sz="1600" dirty="0">
              <a:solidFill>
                <a:sysClr val="windowText" lastClr="000000"/>
              </a:solidFill>
            </a:endParaRPr>
          </a:p>
          <a:p>
            <a:r>
              <a:rPr lang="es-ES" sz="1600" dirty="0">
                <a:solidFill>
                  <a:sysClr val="windowText" lastClr="000000"/>
                </a:solidFill>
              </a:rPr>
              <a:t>- </a:t>
            </a:r>
            <a:r>
              <a:rPr lang="es-ES" sz="1600" b="1" dirty="0">
                <a:solidFill>
                  <a:sysClr val="windowText" lastClr="000000"/>
                </a:solidFill>
              </a:rPr>
              <a:t>TODOS LOS TRIÁNGULOS </a:t>
            </a:r>
            <a:r>
              <a:rPr lang="es-ES" sz="1600" dirty="0">
                <a:solidFill>
                  <a:sysClr val="windowText" lastClr="000000"/>
                </a:solidFill>
              </a:rPr>
              <a:t>(Teorema del Seno - Teorema del Coseno)</a:t>
            </a:r>
          </a:p>
        </p:txBody>
      </p:sp>
      <p:sp>
        <p:nvSpPr>
          <p:cNvPr id="8" name="Rectángulo 7">
            <a:extLst>
              <a:ext uri="{FF2B5EF4-FFF2-40B4-BE49-F238E27FC236}">
                <a16:creationId xmlns:a16="http://schemas.microsoft.com/office/drawing/2014/main" id="{DADFB44C-2E4D-E24C-A69C-338F867D093E}"/>
              </a:ext>
            </a:extLst>
          </p:cNvPr>
          <p:cNvSpPr/>
          <p:nvPr/>
        </p:nvSpPr>
        <p:spPr>
          <a:xfrm>
            <a:off x="613193" y="2513063"/>
            <a:ext cx="7917613" cy="1938992"/>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a:spAutoFit/>
          </a:bodyPr>
          <a:lstStyle/>
          <a:p>
            <a:pPr lvl="0" algn="just"/>
            <a:r>
              <a:rPr lang="es-ES" sz="2400" dirty="0"/>
              <a:t>7. En un tramo de carretera la inclinación es del 5% (sube 5 m en 100 m). Calcular el ángulo que forma con la horizontal la carretera. Sabemos que hemos subido 100 m, ¿Cuánto hemos andado por la carretera? </a:t>
            </a:r>
          </a:p>
        </p:txBody>
      </p:sp>
      <p:pic>
        <p:nvPicPr>
          <p:cNvPr id="2" name="Imagen 1">
            <a:extLst>
              <a:ext uri="{FF2B5EF4-FFF2-40B4-BE49-F238E27FC236}">
                <a16:creationId xmlns:a16="http://schemas.microsoft.com/office/drawing/2014/main" id="{5AB2FB7F-2A8F-3B46-9DF2-E63F9F5EA0B9}"/>
              </a:ext>
            </a:extLst>
          </p:cNvPr>
          <p:cNvPicPr>
            <a:picLocks noChangeAspect="1"/>
          </p:cNvPicPr>
          <p:nvPr/>
        </p:nvPicPr>
        <p:blipFill>
          <a:blip r:embed="rId2"/>
          <a:stretch>
            <a:fillRect/>
          </a:stretch>
        </p:blipFill>
        <p:spPr>
          <a:xfrm>
            <a:off x="5292080" y="4042946"/>
            <a:ext cx="3238726" cy="2425918"/>
          </a:xfrm>
          <a:prstGeom prst="rect">
            <a:avLst/>
          </a:prstGeom>
        </p:spPr>
      </p:pic>
    </p:spTree>
    <p:extLst>
      <p:ext uri="{BB962C8B-B14F-4D97-AF65-F5344CB8AC3E}">
        <p14:creationId xmlns:p14="http://schemas.microsoft.com/office/powerpoint/2010/main" val="413553483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85F47D3B-6EA7-0C46-9B50-D010CF1A6B8E}"/>
              </a:ext>
            </a:extLst>
          </p:cNvPr>
          <p:cNvSpPr txBox="1"/>
          <p:nvPr/>
        </p:nvSpPr>
        <p:spPr>
          <a:xfrm>
            <a:off x="744071" y="1154958"/>
            <a:ext cx="1262038" cy="369332"/>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s-ES" b="1" dirty="0"/>
              <a:t>Pag.150</a:t>
            </a:r>
          </a:p>
        </p:txBody>
      </p:sp>
      <p:pic>
        <p:nvPicPr>
          <p:cNvPr id="5" name="Imagen 4">
            <a:extLst>
              <a:ext uri="{FF2B5EF4-FFF2-40B4-BE49-F238E27FC236}">
                <a16:creationId xmlns:a16="http://schemas.microsoft.com/office/drawing/2014/main" id="{EE9F0B3E-DE48-7F49-B167-B457B872A67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85800" y="1607702"/>
            <a:ext cx="3382144" cy="1854200"/>
          </a:xfrm>
          <a:prstGeom prst="rect">
            <a:avLst/>
          </a:prstGeom>
        </p:spPr>
      </p:pic>
      <p:pic>
        <p:nvPicPr>
          <p:cNvPr id="7" name="Imagen 6">
            <a:extLst>
              <a:ext uri="{FF2B5EF4-FFF2-40B4-BE49-F238E27FC236}">
                <a16:creationId xmlns:a16="http://schemas.microsoft.com/office/drawing/2014/main" id="{DFA77BFF-AE70-9246-B354-53BF00D531AC}"/>
              </a:ext>
            </a:extLst>
          </p:cNvPr>
          <p:cNvPicPr>
            <a:picLocks noChangeAspect="1"/>
          </p:cNvPicPr>
          <p:nvPr/>
        </p:nvPicPr>
        <p:blipFill>
          <a:blip r:embed="rId3"/>
          <a:stretch>
            <a:fillRect/>
          </a:stretch>
        </p:blipFill>
        <p:spPr>
          <a:xfrm>
            <a:off x="1763688" y="2996952"/>
            <a:ext cx="5699846" cy="2697088"/>
          </a:xfrm>
          <a:prstGeom prst="rect">
            <a:avLst/>
          </a:prstGeom>
        </p:spPr>
      </p:pic>
      <p:sp>
        <p:nvSpPr>
          <p:cNvPr id="9" name="2 CuadroTexto">
            <a:extLst>
              <a:ext uri="{FF2B5EF4-FFF2-40B4-BE49-F238E27FC236}">
                <a16:creationId xmlns:a16="http://schemas.microsoft.com/office/drawing/2014/main" id="{C5DA9BA2-C866-C64E-BC89-02542B2C9F30}"/>
              </a:ext>
            </a:extLst>
          </p:cNvPr>
          <p:cNvSpPr txBox="1"/>
          <p:nvPr/>
        </p:nvSpPr>
        <p:spPr>
          <a:xfrm>
            <a:off x="357158" y="609881"/>
            <a:ext cx="8429684" cy="461665"/>
          </a:xfrm>
          <a:prstGeom prst="rect">
            <a:avLst/>
          </a:prstGeom>
          <a:noFill/>
        </p:spPr>
        <p:txBody>
          <a:bodyPr wrap="square" rtlCol="0">
            <a:spAutoFit/>
          </a:bodyPr>
          <a:lstStyle/>
          <a:p>
            <a:pPr algn="ctr"/>
            <a:r>
              <a:rPr lang="es-ES" sz="2400" b="1" dirty="0">
                <a:solidFill>
                  <a:schemeClr val="accent1">
                    <a:lumMod val="50000"/>
                  </a:schemeClr>
                </a:solidFill>
              </a:rPr>
              <a:t>Problemas en triángulos no rectángulos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9 CuadroTexto"/>
          <p:cNvSpPr txBox="1"/>
          <p:nvPr/>
        </p:nvSpPr>
        <p:spPr>
          <a:xfrm>
            <a:off x="323528" y="692696"/>
            <a:ext cx="8429684" cy="430887"/>
          </a:xfrm>
          <a:prstGeom prst="rect">
            <a:avLst/>
          </a:prstGeom>
          <a:noFill/>
        </p:spPr>
        <p:txBody>
          <a:bodyPr wrap="square" rtlCol="0">
            <a:spAutoFit/>
          </a:bodyPr>
          <a:lstStyle/>
          <a:p>
            <a:pPr algn="ctr"/>
            <a:r>
              <a:rPr lang="es-ES" sz="2200" b="1" dirty="0">
                <a:solidFill>
                  <a:schemeClr val="accent1">
                    <a:lumMod val="50000"/>
                  </a:schemeClr>
                </a:solidFill>
              </a:rPr>
              <a:t>¿Cuándo usar grados y cuándo radianes?</a:t>
            </a:r>
          </a:p>
        </p:txBody>
      </p:sp>
      <p:pic>
        <p:nvPicPr>
          <p:cNvPr id="6" name="Imagen 5">
            <a:extLst>
              <a:ext uri="{FF2B5EF4-FFF2-40B4-BE49-F238E27FC236}">
                <a16:creationId xmlns:a16="http://schemas.microsoft.com/office/drawing/2014/main" id="{B1F90B6B-400D-0B44-AB1E-620A94D07AE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67544" y="1268760"/>
            <a:ext cx="4858329" cy="4960502"/>
          </a:xfrm>
          <a:prstGeom prst="rect">
            <a:avLst/>
          </a:prstGeom>
        </p:spPr>
      </p:pic>
      <p:grpSp>
        <p:nvGrpSpPr>
          <p:cNvPr id="4" name="Grupo 3">
            <a:extLst>
              <a:ext uri="{FF2B5EF4-FFF2-40B4-BE49-F238E27FC236}">
                <a16:creationId xmlns:a16="http://schemas.microsoft.com/office/drawing/2014/main" id="{6E1A8973-2D84-D04A-AD82-52477C209250}"/>
              </a:ext>
            </a:extLst>
          </p:cNvPr>
          <p:cNvGrpSpPr/>
          <p:nvPr/>
        </p:nvGrpSpPr>
        <p:grpSpPr>
          <a:xfrm>
            <a:off x="5508103" y="1037196"/>
            <a:ext cx="3096345" cy="5423629"/>
            <a:chOff x="5508103" y="1037196"/>
            <a:chExt cx="3096345" cy="5423629"/>
          </a:xfrm>
        </p:grpSpPr>
        <p:pic>
          <p:nvPicPr>
            <p:cNvPr id="2" name="Imagen 1">
              <a:extLst>
                <a:ext uri="{FF2B5EF4-FFF2-40B4-BE49-F238E27FC236}">
                  <a16:creationId xmlns:a16="http://schemas.microsoft.com/office/drawing/2014/main" id="{12A06B16-2D19-9B44-8A15-EDB98B88ED54}"/>
                </a:ext>
              </a:extLst>
            </p:cNvPr>
            <p:cNvPicPr>
              <a:picLocks noChangeAspect="1"/>
            </p:cNvPicPr>
            <p:nvPr/>
          </p:nvPicPr>
          <p:blipFill rotWithShape="1">
            <a:blip r:embed="rId3"/>
            <a:srcRect l="21243" r="21667"/>
            <a:stretch/>
          </p:blipFill>
          <p:spPr>
            <a:xfrm>
              <a:off x="5508103" y="1037196"/>
              <a:ext cx="3096345" cy="5423629"/>
            </a:xfrm>
            <a:prstGeom prst="rect">
              <a:avLst/>
            </a:prstGeom>
          </p:spPr>
        </p:pic>
        <p:sp>
          <p:nvSpPr>
            <p:cNvPr id="3" name="Rectángulo 2">
              <a:extLst>
                <a:ext uri="{FF2B5EF4-FFF2-40B4-BE49-F238E27FC236}">
                  <a16:creationId xmlns:a16="http://schemas.microsoft.com/office/drawing/2014/main" id="{83599325-14DD-3B47-BBE1-38ED5F1A8CC3}"/>
                </a:ext>
              </a:extLst>
            </p:cNvPr>
            <p:cNvSpPr/>
            <p:nvPr/>
          </p:nvSpPr>
          <p:spPr>
            <a:xfrm>
              <a:off x="7452320" y="2780928"/>
              <a:ext cx="504056" cy="432048"/>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s-ES"/>
            </a:p>
          </p:txBody>
        </p:sp>
      </p:grpSp>
      <p:sp>
        <p:nvSpPr>
          <p:cNvPr id="5" name="CuadroTexto 4">
            <a:extLst>
              <a:ext uri="{FF2B5EF4-FFF2-40B4-BE49-F238E27FC236}">
                <a16:creationId xmlns:a16="http://schemas.microsoft.com/office/drawing/2014/main" id="{98F1A682-F0D8-A548-A094-0DDB357B2645}"/>
              </a:ext>
            </a:extLst>
          </p:cNvPr>
          <p:cNvSpPr txBox="1"/>
          <p:nvPr/>
        </p:nvSpPr>
        <p:spPr>
          <a:xfrm>
            <a:off x="7236296" y="2424012"/>
            <a:ext cx="1152128" cy="369332"/>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s-ES" dirty="0">
                <a:solidFill>
                  <a:schemeClr val="accent2">
                    <a:lumMod val="60000"/>
                    <a:lumOff val="40000"/>
                  </a:schemeClr>
                </a:solidFill>
              </a:rPr>
              <a:t>2 veces</a:t>
            </a:r>
          </a:p>
        </p:txBody>
      </p:sp>
    </p:spTree>
    <p:extLst>
      <p:ext uri="{BB962C8B-B14F-4D97-AF65-F5344CB8AC3E}">
        <p14:creationId xmlns:p14="http://schemas.microsoft.com/office/powerpoint/2010/main" val="103755387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357158" y="609881"/>
            <a:ext cx="8429684" cy="461665"/>
          </a:xfrm>
          <a:prstGeom prst="rect">
            <a:avLst/>
          </a:prstGeom>
          <a:noFill/>
        </p:spPr>
        <p:txBody>
          <a:bodyPr wrap="square" rtlCol="0">
            <a:spAutoFit/>
          </a:bodyPr>
          <a:lstStyle/>
          <a:p>
            <a:pPr algn="ctr"/>
            <a:r>
              <a:rPr lang="es-ES" sz="2400" b="1" dirty="0">
                <a:solidFill>
                  <a:schemeClr val="accent1">
                    <a:lumMod val="50000"/>
                  </a:schemeClr>
                </a:solidFill>
              </a:rPr>
              <a:t>Problemas en triángulos no rectángulos</a:t>
            </a:r>
          </a:p>
        </p:txBody>
      </p:sp>
      <p:pic>
        <p:nvPicPr>
          <p:cNvPr id="4" name="Imagen 3">
            <a:extLst>
              <a:ext uri="{FF2B5EF4-FFF2-40B4-BE49-F238E27FC236}">
                <a16:creationId xmlns:a16="http://schemas.microsoft.com/office/drawing/2014/main" id="{2D493324-50ED-8841-A8E1-79A25E14D541}"/>
              </a:ext>
            </a:extLst>
          </p:cNvPr>
          <p:cNvPicPr>
            <a:picLocks noChangeAspect="1"/>
          </p:cNvPicPr>
          <p:nvPr/>
        </p:nvPicPr>
        <p:blipFill>
          <a:blip r:embed="rId2"/>
          <a:stretch>
            <a:fillRect/>
          </a:stretch>
        </p:blipFill>
        <p:spPr>
          <a:xfrm>
            <a:off x="755576" y="1556792"/>
            <a:ext cx="6718300" cy="3632200"/>
          </a:xfrm>
          <a:prstGeom prst="rect">
            <a:avLst/>
          </a:prstGeom>
        </p:spPr>
      </p:pic>
      <p:sp>
        <p:nvSpPr>
          <p:cNvPr id="5" name="CuadroTexto 4">
            <a:extLst>
              <a:ext uri="{FF2B5EF4-FFF2-40B4-BE49-F238E27FC236}">
                <a16:creationId xmlns:a16="http://schemas.microsoft.com/office/drawing/2014/main" id="{A32A2CBC-4616-594A-BDBF-CFF15F40D53C}"/>
              </a:ext>
            </a:extLst>
          </p:cNvPr>
          <p:cNvSpPr txBox="1"/>
          <p:nvPr/>
        </p:nvSpPr>
        <p:spPr>
          <a:xfrm>
            <a:off x="744071" y="1154958"/>
            <a:ext cx="1262038" cy="369332"/>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s-ES" b="1" dirty="0"/>
              <a:t>Pag.150</a:t>
            </a:r>
          </a:p>
        </p:txBody>
      </p:sp>
    </p:spTree>
    <p:extLst>
      <p:ext uri="{BB962C8B-B14F-4D97-AF65-F5344CB8AC3E}">
        <p14:creationId xmlns:p14="http://schemas.microsoft.com/office/powerpoint/2010/main" val="8722306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85F47D3B-6EA7-0C46-9B50-D010CF1A6B8E}"/>
              </a:ext>
            </a:extLst>
          </p:cNvPr>
          <p:cNvSpPr txBox="1"/>
          <p:nvPr/>
        </p:nvSpPr>
        <p:spPr>
          <a:xfrm>
            <a:off x="744071" y="1154958"/>
            <a:ext cx="1262038" cy="369332"/>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s-ES" b="1" dirty="0"/>
              <a:t>Pag.152</a:t>
            </a:r>
          </a:p>
        </p:txBody>
      </p:sp>
      <p:pic>
        <p:nvPicPr>
          <p:cNvPr id="8" name="Imagen 7">
            <a:extLst>
              <a:ext uri="{FF2B5EF4-FFF2-40B4-BE49-F238E27FC236}">
                <a16:creationId xmlns:a16="http://schemas.microsoft.com/office/drawing/2014/main" id="{458F5ADC-8078-674D-939D-ABE4DDD66390}"/>
              </a:ext>
            </a:extLst>
          </p:cNvPr>
          <p:cNvPicPr>
            <a:picLocks noChangeAspect="1"/>
          </p:cNvPicPr>
          <p:nvPr/>
        </p:nvPicPr>
        <p:blipFill>
          <a:blip r:embed="rId2"/>
          <a:stretch>
            <a:fillRect/>
          </a:stretch>
        </p:blipFill>
        <p:spPr>
          <a:xfrm>
            <a:off x="744071" y="1700808"/>
            <a:ext cx="7219404" cy="4591377"/>
          </a:xfrm>
          <a:prstGeom prst="rect">
            <a:avLst/>
          </a:prstGeom>
        </p:spPr>
      </p:pic>
      <p:sp>
        <p:nvSpPr>
          <p:cNvPr id="5" name="2 CuadroTexto">
            <a:extLst>
              <a:ext uri="{FF2B5EF4-FFF2-40B4-BE49-F238E27FC236}">
                <a16:creationId xmlns:a16="http://schemas.microsoft.com/office/drawing/2014/main" id="{A60E5E4A-8EB8-9748-A611-70AEBC51C0F1}"/>
              </a:ext>
            </a:extLst>
          </p:cNvPr>
          <p:cNvSpPr txBox="1"/>
          <p:nvPr/>
        </p:nvSpPr>
        <p:spPr>
          <a:xfrm>
            <a:off x="357158" y="609881"/>
            <a:ext cx="8429684" cy="461665"/>
          </a:xfrm>
          <a:prstGeom prst="rect">
            <a:avLst/>
          </a:prstGeom>
          <a:noFill/>
        </p:spPr>
        <p:txBody>
          <a:bodyPr wrap="square" rtlCol="0">
            <a:spAutoFit/>
          </a:bodyPr>
          <a:lstStyle/>
          <a:p>
            <a:pPr algn="ctr"/>
            <a:r>
              <a:rPr lang="es-ES" sz="2400" b="1" dirty="0">
                <a:solidFill>
                  <a:schemeClr val="accent1">
                    <a:lumMod val="50000"/>
                  </a:schemeClr>
                </a:solidFill>
              </a:rPr>
              <a:t>Problemas en triángulos no rectángulos</a:t>
            </a:r>
          </a:p>
        </p:txBody>
      </p:sp>
    </p:spTree>
    <p:extLst>
      <p:ext uri="{BB962C8B-B14F-4D97-AF65-F5344CB8AC3E}">
        <p14:creationId xmlns:p14="http://schemas.microsoft.com/office/powerpoint/2010/main" val="110623519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357158" y="609881"/>
            <a:ext cx="8429684" cy="461665"/>
          </a:xfrm>
          <a:prstGeom prst="rect">
            <a:avLst/>
          </a:prstGeom>
          <a:noFill/>
        </p:spPr>
        <p:txBody>
          <a:bodyPr wrap="square" rtlCol="0">
            <a:spAutoFit/>
          </a:bodyPr>
          <a:lstStyle/>
          <a:p>
            <a:pPr algn="ctr"/>
            <a:r>
              <a:rPr lang="es-ES" sz="2400" b="1" dirty="0">
                <a:solidFill>
                  <a:schemeClr val="accent1">
                    <a:lumMod val="50000"/>
                  </a:schemeClr>
                </a:solidFill>
              </a:rPr>
              <a:t>Método de las tangentes</a:t>
            </a:r>
          </a:p>
        </p:txBody>
      </p:sp>
      <p:sp>
        <p:nvSpPr>
          <p:cNvPr id="8" name="7 CuadroTexto"/>
          <p:cNvSpPr txBox="1"/>
          <p:nvPr/>
        </p:nvSpPr>
        <p:spPr>
          <a:xfrm>
            <a:off x="785786" y="1214423"/>
            <a:ext cx="7530630" cy="1200329"/>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lvl="0"/>
            <a:r>
              <a:rPr lang="es-ES" dirty="0"/>
              <a:t>Desde un punto vemos el punto más alto de una Iglesia de la Asunción de Hellín con un ángulo de 30 grados y al acercarnos 5 metros se ve con un ángulo de 40 grados. Calcular la altura de la iglesia. </a:t>
            </a:r>
          </a:p>
        </p:txBody>
      </p:sp>
      <p:grpSp>
        <p:nvGrpSpPr>
          <p:cNvPr id="6" name="Grupo 5">
            <a:extLst>
              <a:ext uri="{FF2B5EF4-FFF2-40B4-BE49-F238E27FC236}">
                <a16:creationId xmlns:a16="http://schemas.microsoft.com/office/drawing/2014/main" id="{309556C2-D83C-3645-BC2F-0E7CA8840EF0}"/>
              </a:ext>
            </a:extLst>
          </p:cNvPr>
          <p:cNvGrpSpPr/>
          <p:nvPr/>
        </p:nvGrpSpPr>
        <p:grpSpPr>
          <a:xfrm>
            <a:off x="5076056" y="2450738"/>
            <a:ext cx="3388805" cy="3981805"/>
            <a:chOff x="5076056" y="2450738"/>
            <a:chExt cx="3388805" cy="3981805"/>
          </a:xfrm>
        </p:grpSpPr>
        <p:pic>
          <p:nvPicPr>
            <p:cNvPr id="2" name="Imagen 1">
              <a:extLst>
                <a:ext uri="{FF2B5EF4-FFF2-40B4-BE49-F238E27FC236}">
                  <a16:creationId xmlns:a16="http://schemas.microsoft.com/office/drawing/2014/main" id="{83314086-78CB-B04A-8F84-6E2F4838D749}"/>
                </a:ext>
              </a:extLst>
            </p:cNvPr>
            <p:cNvPicPr>
              <a:picLocks noChangeAspect="1"/>
            </p:cNvPicPr>
            <p:nvPr/>
          </p:nvPicPr>
          <p:blipFill>
            <a:blip r:embed="rId2"/>
            <a:stretch>
              <a:fillRect/>
            </a:stretch>
          </p:blipFill>
          <p:spPr>
            <a:xfrm>
              <a:off x="5076056" y="2450738"/>
              <a:ext cx="2664296" cy="3981805"/>
            </a:xfrm>
            <a:prstGeom prst="rect">
              <a:avLst/>
            </a:prstGeom>
          </p:spPr>
        </p:pic>
        <p:pic>
          <p:nvPicPr>
            <p:cNvPr id="4" name="Imagen 3">
              <a:extLst>
                <a:ext uri="{FF2B5EF4-FFF2-40B4-BE49-F238E27FC236}">
                  <a16:creationId xmlns:a16="http://schemas.microsoft.com/office/drawing/2014/main" id="{F7D4F889-3AF4-2643-9385-FC43BE143D90}"/>
                </a:ext>
              </a:extLst>
            </p:cNvPr>
            <p:cNvPicPr>
              <a:picLocks noChangeAspect="1"/>
            </p:cNvPicPr>
            <p:nvPr/>
          </p:nvPicPr>
          <p:blipFill>
            <a:blip r:embed="rId3"/>
            <a:stretch>
              <a:fillRect/>
            </a:stretch>
          </p:blipFill>
          <p:spPr>
            <a:xfrm>
              <a:off x="7452320" y="2879028"/>
              <a:ext cx="1012541" cy="2952328"/>
            </a:xfrm>
            <a:prstGeom prst="rect">
              <a:avLst/>
            </a:prstGeom>
          </p:spPr>
        </p:pic>
        <p:sp>
          <p:nvSpPr>
            <p:cNvPr id="5" name="CuadroTexto 4">
              <a:extLst>
                <a:ext uri="{FF2B5EF4-FFF2-40B4-BE49-F238E27FC236}">
                  <a16:creationId xmlns:a16="http://schemas.microsoft.com/office/drawing/2014/main" id="{B1494D9A-FADB-4D40-B7FB-CA7AA0F69285}"/>
                </a:ext>
              </a:extLst>
            </p:cNvPr>
            <p:cNvSpPr txBox="1"/>
            <p:nvPr/>
          </p:nvSpPr>
          <p:spPr>
            <a:xfrm>
              <a:off x="5738246" y="5382798"/>
              <a:ext cx="561946" cy="307777"/>
            </a:xfrm>
            <a:prstGeom prst="rect">
              <a:avLst/>
            </a:prstGeom>
            <a:solidFill>
              <a:schemeClr val="bg1"/>
            </a:solidFill>
          </p:spPr>
          <p:txBody>
            <a:bodyPr wrap="square" rtlCol="0">
              <a:spAutoFit/>
            </a:bodyPr>
            <a:lstStyle/>
            <a:p>
              <a:r>
                <a:rPr lang="es-ES" sz="1400" dirty="0"/>
                <a:t>30º</a:t>
              </a:r>
            </a:p>
          </p:txBody>
        </p:sp>
        <p:sp>
          <p:nvSpPr>
            <p:cNvPr id="7" name="CuadroTexto 6">
              <a:extLst>
                <a:ext uri="{FF2B5EF4-FFF2-40B4-BE49-F238E27FC236}">
                  <a16:creationId xmlns:a16="http://schemas.microsoft.com/office/drawing/2014/main" id="{3562035C-EBC7-6E47-A1DE-F7CD2C3D82F0}"/>
                </a:ext>
              </a:extLst>
            </p:cNvPr>
            <p:cNvSpPr txBox="1"/>
            <p:nvPr/>
          </p:nvSpPr>
          <p:spPr>
            <a:xfrm>
              <a:off x="6727811" y="5075021"/>
              <a:ext cx="561946" cy="307777"/>
            </a:xfrm>
            <a:prstGeom prst="rect">
              <a:avLst/>
            </a:prstGeom>
            <a:solidFill>
              <a:schemeClr val="bg1"/>
            </a:solidFill>
          </p:spPr>
          <p:txBody>
            <a:bodyPr wrap="square" rtlCol="0">
              <a:spAutoFit/>
            </a:bodyPr>
            <a:lstStyle/>
            <a:p>
              <a:r>
                <a:rPr lang="es-ES" sz="1400" dirty="0"/>
                <a:t>40º</a:t>
              </a:r>
            </a:p>
          </p:txBody>
        </p:sp>
      </p:grpSp>
    </p:spTree>
    <p:extLst>
      <p:ext uri="{BB962C8B-B14F-4D97-AF65-F5344CB8AC3E}">
        <p14:creationId xmlns:p14="http://schemas.microsoft.com/office/powerpoint/2010/main" val="54258354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357158" y="609881"/>
            <a:ext cx="8429684" cy="461665"/>
          </a:xfrm>
          <a:prstGeom prst="rect">
            <a:avLst/>
          </a:prstGeom>
          <a:noFill/>
        </p:spPr>
        <p:txBody>
          <a:bodyPr wrap="square" rtlCol="0">
            <a:spAutoFit/>
          </a:bodyPr>
          <a:lstStyle/>
          <a:p>
            <a:pPr algn="ctr"/>
            <a:r>
              <a:rPr lang="es-ES" sz="2400" b="1" dirty="0">
                <a:solidFill>
                  <a:schemeClr val="accent1">
                    <a:lumMod val="50000"/>
                  </a:schemeClr>
                </a:solidFill>
              </a:rPr>
              <a:t>Método de las tangentes</a:t>
            </a:r>
          </a:p>
        </p:txBody>
      </p:sp>
      <p:sp>
        <p:nvSpPr>
          <p:cNvPr id="5" name="7 CuadroTexto">
            <a:extLst>
              <a:ext uri="{FF2B5EF4-FFF2-40B4-BE49-F238E27FC236}">
                <a16:creationId xmlns:a16="http://schemas.microsoft.com/office/drawing/2014/main" id="{5074B8F0-8CDE-5042-84B6-5FDAFB3CE62F}"/>
              </a:ext>
            </a:extLst>
          </p:cNvPr>
          <p:cNvSpPr txBox="1"/>
          <p:nvPr/>
        </p:nvSpPr>
        <p:spPr>
          <a:xfrm>
            <a:off x="785786" y="1124744"/>
            <a:ext cx="7530630" cy="1938992"/>
          </a:xfrm>
          <a:prstGeom prst="rect">
            <a:avLst/>
          </a:prstGeom>
          <a:ln>
            <a:solidFill>
              <a:srgbClr val="FF0000"/>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lvl="0" algn="just"/>
            <a:r>
              <a:rPr lang="es-ES" sz="2400" dirty="0"/>
              <a:t>Un globo está en la vertical entre dos observadores separados por 40 m. El primero lo ve con un ángulo de 30 grados y el segundo con un ángulo de 50 grados, ¿a qué altura está el globo? </a:t>
            </a:r>
          </a:p>
        </p:txBody>
      </p:sp>
      <p:grpSp>
        <p:nvGrpSpPr>
          <p:cNvPr id="6" name="Grupo 5">
            <a:extLst>
              <a:ext uri="{FF2B5EF4-FFF2-40B4-BE49-F238E27FC236}">
                <a16:creationId xmlns:a16="http://schemas.microsoft.com/office/drawing/2014/main" id="{641F5EAE-0A4F-7148-96B5-0FB85F013F92}"/>
              </a:ext>
            </a:extLst>
          </p:cNvPr>
          <p:cNvGrpSpPr/>
          <p:nvPr/>
        </p:nvGrpSpPr>
        <p:grpSpPr>
          <a:xfrm>
            <a:off x="5076058" y="3153415"/>
            <a:ext cx="2321136" cy="3249278"/>
            <a:chOff x="5076056" y="2450738"/>
            <a:chExt cx="2664296" cy="3981805"/>
          </a:xfrm>
        </p:grpSpPr>
        <p:pic>
          <p:nvPicPr>
            <p:cNvPr id="7" name="Imagen 6">
              <a:extLst>
                <a:ext uri="{FF2B5EF4-FFF2-40B4-BE49-F238E27FC236}">
                  <a16:creationId xmlns:a16="http://schemas.microsoft.com/office/drawing/2014/main" id="{012A5AE6-137F-314F-A7EF-4ABD74908C6F}"/>
                </a:ext>
              </a:extLst>
            </p:cNvPr>
            <p:cNvPicPr>
              <a:picLocks noChangeAspect="1"/>
            </p:cNvPicPr>
            <p:nvPr/>
          </p:nvPicPr>
          <p:blipFill>
            <a:blip r:embed="rId2"/>
            <a:stretch>
              <a:fillRect/>
            </a:stretch>
          </p:blipFill>
          <p:spPr>
            <a:xfrm>
              <a:off x="5076056" y="2450738"/>
              <a:ext cx="2664296" cy="3981805"/>
            </a:xfrm>
            <a:prstGeom prst="rect">
              <a:avLst/>
            </a:prstGeom>
          </p:spPr>
        </p:pic>
        <p:sp>
          <p:nvSpPr>
            <p:cNvPr id="9" name="CuadroTexto 8">
              <a:extLst>
                <a:ext uri="{FF2B5EF4-FFF2-40B4-BE49-F238E27FC236}">
                  <a16:creationId xmlns:a16="http://schemas.microsoft.com/office/drawing/2014/main" id="{BE94052C-8AFE-9B4B-9A1A-B2F210D7885A}"/>
                </a:ext>
              </a:extLst>
            </p:cNvPr>
            <p:cNvSpPr txBox="1"/>
            <p:nvPr/>
          </p:nvSpPr>
          <p:spPr>
            <a:xfrm>
              <a:off x="5738246" y="5382798"/>
              <a:ext cx="701405" cy="339446"/>
            </a:xfrm>
            <a:prstGeom prst="rect">
              <a:avLst/>
            </a:prstGeom>
            <a:solidFill>
              <a:schemeClr val="bg1"/>
            </a:solidFill>
          </p:spPr>
          <p:txBody>
            <a:bodyPr wrap="square" rtlCol="0">
              <a:spAutoFit/>
            </a:bodyPr>
            <a:lstStyle/>
            <a:p>
              <a:r>
                <a:rPr lang="es-ES" sz="1200" dirty="0"/>
                <a:t>30º</a:t>
              </a:r>
            </a:p>
          </p:txBody>
        </p:sp>
        <p:sp>
          <p:nvSpPr>
            <p:cNvPr id="10" name="CuadroTexto 9">
              <a:extLst>
                <a:ext uri="{FF2B5EF4-FFF2-40B4-BE49-F238E27FC236}">
                  <a16:creationId xmlns:a16="http://schemas.microsoft.com/office/drawing/2014/main" id="{6B1BF043-1F80-2F4E-8BA8-CDF936138929}"/>
                </a:ext>
              </a:extLst>
            </p:cNvPr>
            <p:cNvSpPr txBox="1"/>
            <p:nvPr/>
          </p:nvSpPr>
          <p:spPr>
            <a:xfrm>
              <a:off x="6727811" y="5075021"/>
              <a:ext cx="561946" cy="339446"/>
            </a:xfrm>
            <a:prstGeom prst="rect">
              <a:avLst/>
            </a:prstGeom>
            <a:solidFill>
              <a:schemeClr val="bg1"/>
            </a:solidFill>
          </p:spPr>
          <p:txBody>
            <a:bodyPr wrap="square" rtlCol="0">
              <a:spAutoFit/>
            </a:bodyPr>
            <a:lstStyle/>
            <a:p>
              <a:r>
                <a:rPr lang="es-ES" sz="1200" dirty="0"/>
                <a:t>50º</a:t>
              </a:r>
            </a:p>
          </p:txBody>
        </p:sp>
      </p:grpSp>
      <p:pic>
        <p:nvPicPr>
          <p:cNvPr id="4" name="Imagen 3">
            <a:extLst>
              <a:ext uri="{FF2B5EF4-FFF2-40B4-BE49-F238E27FC236}">
                <a16:creationId xmlns:a16="http://schemas.microsoft.com/office/drawing/2014/main" id="{F022D168-060D-4545-869A-D77FB754D81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208775" y="3501008"/>
            <a:ext cx="1133172" cy="2416878"/>
          </a:xfrm>
          <a:prstGeom prst="rect">
            <a:avLst/>
          </a:prstGeom>
        </p:spPr>
      </p:pic>
      <p:sp>
        <p:nvSpPr>
          <p:cNvPr id="11" name="CuadroTexto 10">
            <a:extLst>
              <a:ext uri="{FF2B5EF4-FFF2-40B4-BE49-F238E27FC236}">
                <a16:creationId xmlns:a16="http://schemas.microsoft.com/office/drawing/2014/main" id="{5015228A-6D57-944E-867C-EFD60587DF59}"/>
              </a:ext>
            </a:extLst>
          </p:cNvPr>
          <p:cNvSpPr txBox="1"/>
          <p:nvPr/>
        </p:nvSpPr>
        <p:spPr>
          <a:xfrm>
            <a:off x="5436096" y="6201344"/>
            <a:ext cx="611064" cy="324000"/>
          </a:xfrm>
          <a:prstGeom prst="rect">
            <a:avLst/>
          </a:prstGeom>
          <a:solidFill>
            <a:schemeClr val="bg1"/>
          </a:solidFill>
        </p:spPr>
        <p:txBody>
          <a:bodyPr wrap="square" rtlCol="0">
            <a:spAutoFit/>
          </a:bodyPr>
          <a:lstStyle/>
          <a:p>
            <a:r>
              <a:rPr lang="es-ES" sz="1200" dirty="0"/>
              <a:t>40m</a:t>
            </a:r>
          </a:p>
        </p:txBody>
      </p:sp>
    </p:spTree>
    <p:extLst>
      <p:ext uri="{BB962C8B-B14F-4D97-AF65-F5344CB8AC3E}">
        <p14:creationId xmlns:p14="http://schemas.microsoft.com/office/powerpoint/2010/main" val="169868010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357158" y="609881"/>
            <a:ext cx="8429684" cy="461665"/>
          </a:xfrm>
          <a:prstGeom prst="rect">
            <a:avLst/>
          </a:prstGeom>
          <a:noFill/>
        </p:spPr>
        <p:txBody>
          <a:bodyPr wrap="square" rtlCol="0">
            <a:spAutoFit/>
          </a:bodyPr>
          <a:lstStyle/>
          <a:p>
            <a:pPr algn="ctr"/>
            <a:r>
              <a:rPr lang="es-ES" sz="2400" b="1" dirty="0">
                <a:solidFill>
                  <a:schemeClr val="accent1">
                    <a:lumMod val="50000"/>
                  </a:schemeClr>
                </a:solidFill>
              </a:rPr>
              <a:t>Método de las tangentes</a:t>
            </a:r>
          </a:p>
        </p:txBody>
      </p:sp>
      <p:pic>
        <p:nvPicPr>
          <p:cNvPr id="2" name="Imagen 1">
            <a:extLst>
              <a:ext uri="{FF2B5EF4-FFF2-40B4-BE49-F238E27FC236}">
                <a16:creationId xmlns:a16="http://schemas.microsoft.com/office/drawing/2014/main" id="{36559F67-0133-224D-B1B6-7DB9AEC4197F}"/>
              </a:ext>
            </a:extLst>
          </p:cNvPr>
          <p:cNvPicPr>
            <a:picLocks noChangeAspect="1"/>
          </p:cNvPicPr>
          <p:nvPr/>
        </p:nvPicPr>
        <p:blipFill>
          <a:blip r:embed="rId2"/>
          <a:stretch>
            <a:fillRect/>
          </a:stretch>
        </p:blipFill>
        <p:spPr>
          <a:xfrm>
            <a:off x="660400" y="975615"/>
            <a:ext cx="7823200" cy="3225800"/>
          </a:xfrm>
          <a:prstGeom prst="rect">
            <a:avLst/>
          </a:prstGeom>
        </p:spPr>
      </p:pic>
      <p:grpSp>
        <p:nvGrpSpPr>
          <p:cNvPr id="6" name="Grupo 5">
            <a:extLst>
              <a:ext uri="{FF2B5EF4-FFF2-40B4-BE49-F238E27FC236}">
                <a16:creationId xmlns:a16="http://schemas.microsoft.com/office/drawing/2014/main" id="{641F5EAE-0A4F-7148-96B5-0FB85F013F92}"/>
              </a:ext>
            </a:extLst>
          </p:cNvPr>
          <p:cNvGrpSpPr/>
          <p:nvPr/>
        </p:nvGrpSpPr>
        <p:grpSpPr>
          <a:xfrm>
            <a:off x="4486306" y="3501005"/>
            <a:ext cx="2609170" cy="2901685"/>
            <a:chOff x="5076056" y="2450738"/>
            <a:chExt cx="2664296" cy="3981805"/>
          </a:xfrm>
        </p:grpSpPr>
        <p:pic>
          <p:nvPicPr>
            <p:cNvPr id="7" name="Imagen 6">
              <a:extLst>
                <a:ext uri="{FF2B5EF4-FFF2-40B4-BE49-F238E27FC236}">
                  <a16:creationId xmlns:a16="http://schemas.microsoft.com/office/drawing/2014/main" id="{012A5AE6-137F-314F-A7EF-4ABD74908C6F}"/>
                </a:ext>
              </a:extLst>
            </p:cNvPr>
            <p:cNvPicPr>
              <a:picLocks noChangeAspect="1"/>
            </p:cNvPicPr>
            <p:nvPr/>
          </p:nvPicPr>
          <p:blipFill>
            <a:blip r:embed="rId3"/>
            <a:stretch>
              <a:fillRect/>
            </a:stretch>
          </p:blipFill>
          <p:spPr>
            <a:xfrm>
              <a:off x="5076056" y="2450738"/>
              <a:ext cx="2664296" cy="3981805"/>
            </a:xfrm>
            <a:prstGeom prst="rect">
              <a:avLst/>
            </a:prstGeom>
          </p:spPr>
        </p:pic>
        <p:sp>
          <p:nvSpPr>
            <p:cNvPr id="9" name="CuadroTexto 8">
              <a:extLst>
                <a:ext uri="{FF2B5EF4-FFF2-40B4-BE49-F238E27FC236}">
                  <a16:creationId xmlns:a16="http://schemas.microsoft.com/office/drawing/2014/main" id="{BE94052C-8AFE-9B4B-9A1A-B2F210D7885A}"/>
                </a:ext>
              </a:extLst>
            </p:cNvPr>
            <p:cNvSpPr txBox="1"/>
            <p:nvPr/>
          </p:nvSpPr>
          <p:spPr>
            <a:xfrm>
              <a:off x="5738246" y="5382798"/>
              <a:ext cx="701405" cy="339446"/>
            </a:xfrm>
            <a:prstGeom prst="rect">
              <a:avLst/>
            </a:prstGeom>
            <a:solidFill>
              <a:schemeClr val="bg1"/>
            </a:solidFill>
          </p:spPr>
          <p:txBody>
            <a:bodyPr wrap="square" rtlCol="0">
              <a:spAutoFit/>
            </a:bodyPr>
            <a:lstStyle/>
            <a:p>
              <a:r>
                <a:rPr lang="es-ES" sz="1200" dirty="0"/>
                <a:t>30º</a:t>
              </a:r>
            </a:p>
          </p:txBody>
        </p:sp>
        <p:sp>
          <p:nvSpPr>
            <p:cNvPr id="10" name="CuadroTexto 9">
              <a:extLst>
                <a:ext uri="{FF2B5EF4-FFF2-40B4-BE49-F238E27FC236}">
                  <a16:creationId xmlns:a16="http://schemas.microsoft.com/office/drawing/2014/main" id="{6B1BF043-1F80-2F4E-8BA8-CDF936138929}"/>
                </a:ext>
              </a:extLst>
            </p:cNvPr>
            <p:cNvSpPr txBox="1"/>
            <p:nvPr/>
          </p:nvSpPr>
          <p:spPr>
            <a:xfrm>
              <a:off x="6727811" y="5075021"/>
              <a:ext cx="561946" cy="380109"/>
            </a:xfrm>
            <a:prstGeom prst="rect">
              <a:avLst/>
            </a:prstGeom>
            <a:solidFill>
              <a:schemeClr val="bg1"/>
            </a:solidFill>
          </p:spPr>
          <p:txBody>
            <a:bodyPr wrap="square" rtlCol="0">
              <a:spAutoFit/>
            </a:bodyPr>
            <a:lstStyle/>
            <a:p>
              <a:r>
                <a:rPr lang="es-ES" sz="1200" dirty="0"/>
                <a:t>45º</a:t>
              </a:r>
            </a:p>
          </p:txBody>
        </p:sp>
      </p:grpSp>
      <p:sp>
        <p:nvSpPr>
          <p:cNvPr id="11" name="CuadroTexto 10">
            <a:extLst>
              <a:ext uri="{FF2B5EF4-FFF2-40B4-BE49-F238E27FC236}">
                <a16:creationId xmlns:a16="http://schemas.microsoft.com/office/drawing/2014/main" id="{5015228A-6D57-944E-867C-EFD60587DF59}"/>
              </a:ext>
            </a:extLst>
          </p:cNvPr>
          <p:cNvSpPr txBox="1"/>
          <p:nvPr/>
        </p:nvSpPr>
        <p:spPr>
          <a:xfrm>
            <a:off x="5004048" y="6201344"/>
            <a:ext cx="611064" cy="276999"/>
          </a:xfrm>
          <a:prstGeom prst="rect">
            <a:avLst/>
          </a:prstGeom>
          <a:solidFill>
            <a:schemeClr val="bg1"/>
          </a:solidFill>
        </p:spPr>
        <p:txBody>
          <a:bodyPr wrap="square" rtlCol="0">
            <a:spAutoFit/>
          </a:bodyPr>
          <a:lstStyle/>
          <a:p>
            <a:r>
              <a:rPr lang="es-ES" sz="1200" dirty="0"/>
              <a:t>10m</a:t>
            </a:r>
          </a:p>
        </p:txBody>
      </p:sp>
      <p:pic>
        <p:nvPicPr>
          <p:cNvPr id="8" name="Imagen 7">
            <a:extLst>
              <a:ext uri="{FF2B5EF4-FFF2-40B4-BE49-F238E27FC236}">
                <a16:creationId xmlns:a16="http://schemas.microsoft.com/office/drawing/2014/main" id="{F73AAECF-D740-9D46-8603-EC29F954F5A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377674" y="3783738"/>
            <a:ext cx="1310137" cy="2165542"/>
          </a:xfrm>
          <a:prstGeom prst="rect">
            <a:avLst/>
          </a:prstGeom>
        </p:spPr>
      </p:pic>
      <p:pic>
        <p:nvPicPr>
          <p:cNvPr id="12" name="Imagen 11">
            <a:extLst>
              <a:ext uri="{FF2B5EF4-FFF2-40B4-BE49-F238E27FC236}">
                <a16:creationId xmlns:a16="http://schemas.microsoft.com/office/drawing/2014/main" id="{AA48A11E-387D-C84A-B9E2-FA03923003D4}"/>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730442" y="5579736"/>
            <a:ext cx="865894" cy="369544"/>
          </a:xfrm>
          <a:prstGeom prst="rect">
            <a:avLst/>
          </a:prstGeom>
        </p:spPr>
      </p:pic>
    </p:spTree>
    <p:extLst>
      <p:ext uri="{BB962C8B-B14F-4D97-AF65-F5344CB8AC3E}">
        <p14:creationId xmlns:p14="http://schemas.microsoft.com/office/powerpoint/2010/main" val="296094402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85F47D3B-6EA7-0C46-9B50-D010CF1A6B8E}"/>
              </a:ext>
            </a:extLst>
          </p:cNvPr>
          <p:cNvSpPr txBox="1"/>
          <p:nvPr/>
        </p:nvSpPr>
        <p:spPr>
          <a:xfrm>
            <a:off x="611560" y="609881"/>
            <a:ext cx="1262038" cy="369332"/>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s-ES" b="1" dirty="0"/>
              <a:t>Pag.152</a:t>
            </a:r>
          </a:p>
        </p:txBody>
      </p:sp>
      <p:sp>
        <p:nvSpPr>
          <p:cNvPr id="9" name="2 CuadroTexto">
            <a:extLst>
              <a:ext uri="{FF2B5EF4-FFF2-40B4-BE49-F238E27FC236}">
                <a16:creationId xmlns:a16="http://schemas.microsoft.com/office/drawing/2014/main" id="{C5DA9BA2-C866-C64E-BC89-02542B2C9F30}"/>
              </a:ext>
            </a:extLst>
          </p:cNvPr>
          <p:cNvSpPr txBox="1"/>
          <p:nvPr/>
        </p:nvSpPr>
        <p:spPr>
          <a:xfrm>
            <a:off x="357158" y="609881"/>
            <a:ext cx="8429684" cy="461665"/>
          </a:xfrm>
          <a:prstGeom prst="rect">
            <a:avLst/>
          </a:prstGeom>
          <a:noFill/>
        </p:spPr>
        <p:txBody>
          <a:bodyPr wrap="square" rtlCol="0">
            <a:spAutoFit/>
          </a:bodyPr>
          <a:lstStyle/>
          <a:p>
            <a:pPr algn="ctr"/>
            <a:r>
              <a:rPr lang="es-ES" sz="2400" b="1" dirty="0">
                <a:solidFill>
                  <a:schemeClr val="accent1">
                    <a:lumMod val="50000"/>
                  </a:schemeClr>
                </a:solidFill>
              </a:rPr>
              <a:t>Método de las tangentes</a:t>
            </a:r>
          </a:p>
        </p:txBody>
      </p:sp>
      <p:pic>
        <p:nvPicPr>
          <p:cNvPr id="3" name="Imagen 2">
            <a:extLst>
              <a:ext uri="{FF2B5EF4-FFF2-40B4-BE49-F238E27FC236}">
                <a16:creationId xmlns:a16="http://schemas.microsoft.com/office/drawing/2014/main" id="{E50961A7-58CB-E64F-BFF5-3A73E931B631}"/>
              </a:ext>
            </a:extLst>
          </p:cNvPr>
          <p:cNvPicPr>
            <a:picLocks noChangeAspect="1"/>
          </p:cNvPicPr>
          <p:nvPr/>
        </p:nvPicPr>
        <p:blipFill>
          <a:blip r:embed="rId2"/>
          <a:stretch>
            <a:fillRect/>
          </a:stretch>
        </p:blipFill>
        <p:spPr>
          <a:xfrm>
            <a:off x="1187624" y="1042271"/>
            <a:ext cx="6219953" cy="5446851"/>
          </a:xfrm>
          <a:prstGeom prst="rect">
            <a:avLst/>
          </a:prstGeom>
        </p:spPr>
      </p:pic>
    </p:spTree>
    <p:extLst>
      <p:ext uri="{BB962C8B-B14F-4D97-AF65-F5344CB8AC3E}">
        <p14:creationId xmlns:p14="http://schemas.microsoft.com/office/powerpoint/2010/main" val="7580637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357158" y="609881"/>
            <a:ext cx="8429684" cy="461665"/>
          </a:xfrm>
          <a:prstGeom prst="rect">
            <a:avLst/>
          </a:prstGeom>
          <a:noFill/>
        </p:spPr>
        <p:txBody>
          <a:bodyPr wrap="square" rtlCol="0">
            <a:spAutoFit/>
          </a:bodyPr>
          <a:lstStyle/>
          <a:p>
            <a:pPr algn="ctr"/>
            <a:r>
              <a:rPr lang="es-ES" sz="2400" b="1" dirty="0">
                <a:solidFill>
                  <a:schemeClr val="accent1">
                    <a:lumMod val="50000"/>
                  </a:schemeClr>
                </a:solidFill>
              </a:rPr>
              <a:t>1. Medida de un ángulo</a:t>
            </a:r>
          </a:p>
        </p:txBody>
      </p:sp>
      <p:pic>
        <p:nvPicPr>
          <p:cNvPr id="6" name="Imagen 5">
            <a:extLst>
              <a:ext uri="{FF2B5EF4-FFF2-40B4-BE49-F238E27FC236}">
                <a16:creationId xmlns:a16="http://schemas.microsoft.com/office/drawing/2014/main" id="{A43D4016-8CDA-D548-8432-1F80BAAB858C}"/>
              </a:ext>
            </a:extLst>
          </p:cNvPr>
          <p:cNvPicPr>
            <a:picLocks noChangeAspect="1"/>
          </p:cNvPicPr>
          <p:nvPr/>
        </p:nvPicPr>
        <p:blipFill>
          <a:blip r:embed="rId3"/>
          <a:stretch>
            <a:fillRect/>
          </a:stretch>
        </p:blipFill>
        <p:spPr>
          <a:xfrm>
            <a:off x="576863" y="811888"/>
            <a:ext cx="1790700" cy="609600"/>
          </a:xfrm>
          <a:prstGeom prst="rect">
            <a:avLst/>
          </a:prstGeom>
        </p:spPr>
      </p:pic>
      <p:pic>
        <p:nvPicPr>
          <p:cNvPr id="7" name="Imagen 6">
            <a:extLst>
              <a:ext uri="{FF2B5EF4-FFF2-40B4-BE49-F238E27FC236}">
                <a16:creationId xmlns:a16="http://schemas.microsoft.com/office/drawing/2014/main" id="{9BC375C3-73B5-6441-9D4F-DA2D2DFF47B6}"/>
              </a:ext>
            </a:extLst>
          </p:cNvPr>
          <p:cNvPicPr>
            <a:picLocks noChangeAspect="1"/>
          </p:cNvPicPr>
          <p:nvPr/>
        </p:nvPicPr>
        <p:blipFill>
          <a:blip r:embed="rId4"/>
          <a:stretch>
            <a:fillRect/>
          </a:stretch>
        </p:blipFill>
        <p:spPr>
          <a:xfrm>
            <a:off x="592343" y="1675984"/>
            <a:ext cx="4381500" cy="876300"/>
          </a:xfrm>
          <a:prstGeom prst="rect">
            <a:avLst/>
          </a:prstGeom>
        </p:spPr>
      </p:pic>
      <p:pic>
        <p:nvPicPr>
          <p:cNvPr id="5" name="Imagen 4">
            <a:extLst>
              <a:ext uri="{FF2B5EF4-FFF2-40B4-BE49-F238E27FC236}">
                <a16:creationId xmlns:a16="http://schemas.microsoft.com/office/drawing/2014/main" id="{06640DBB-91B4-0042-B4A6-9FC643F15AED}"/>
              </a:ext>
            </a:extLst>
          </p:cNvPr>
          <p:cNvPicPr>
            <a:picLocks noChangeAspect="1"/>
          </p:cNvPicPr>
          <p:nvPr/>
        </p:nvPicPr>
        <p:blipFill>
          <a:blip r:embed="rId5"/>
          <a:stretch>
            <a:fillRect/>
          </a:stretch>
        </p:blipFill>
        <p:spPr>
          <a:xfrm>
            <a:off x="576863" y="1273553"/>
            <a:ext cx="4127500" cy="571500"/>
          </a:xfrm>
          <a:prstGeom prst="rect">
            <a:avLst/>
          </a:prstGeom>
        </p:spPr>
      </p:pic>
      <p:sp>
        <p:nvSpPr>
          <p:cNvPr id="8" name="CuadroTexto 7">
            <a:extLst>
              <a:ext uri="{FF2B5EF4-FFF2-40B4-BE49-F238E27FC236}">
                <a16:creationId xmlns:a16="http://schemas.microsoft.com/office/drawing/2014/main" id="{C32FFCBF-061A-1C4F-BC8F-EF9F0B517C37}"/>
              </a:ext>
            </a:extLst>
          </p:cNvPr>
          <p:cNvSpPr txBox="1"/>
          <p:nvPr/>
        </p:nvSpPr>
        <p:spPr>
          <a:xfrm>
            <a:off x="576863" y="2593085"/>
            <a:ext cx="1640704" cy="46166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s-ES" sz="2400" b="1" dirty="0"/>
              <a:t>Pag.136</a:t>
            </a:r>
          </a:p>
        </p:txBody>
      </p:sp>
      <p:pic>
        <p:nvPicPr>
          <p:cNvPr id="9" name="Imagen 8">
            <a:extLst>
              <a:ext uri="{FF2B5EF4-FFF2-40B4-BE49-F238E27FC236}">
                <a16:creationId xmlns:a16="http://schemas.microsoft.com/office/drawing/2014/main" id="{EDECAC24-1B30-1A47-AFB4-BFCA6A7EB887}"/>
              </a:ext>
            </a:extLst>
          </p:cNvPr>
          <p:cNvPicPr>
            <a:picLocks noChangeAspect="1"/>
          </p:cNvPicPr>
          <p:nvPr/>
        </p:nvPicPr>
        <p:blipFill>
          <a:blip r:embed="rId6"/>
          <a:stretch>
            <a:fillRect/>
          </a:stretch>
        </p:blipFill>
        <p:spPr>
          <a:xfrm>
            <a:off x="450850" y="3247483"/>
            <a:ext cx="8242300" cy="2895600"/>
          </a:xfrm>
          <a:prstGeom prst="rect">
            <a:avLst/>
          </a:prstGeom>
        </p:spPr>
      </p:pic>
    </p:spTree>
    <p:extLst>
      <p:ext uri="{BB962C8B-B14F-4D97-AF65-F5344CB8AC3E}">
        <p14:creationId xmlns:p14="http://schemas.microsoft.com/office/powerpoint/2010/main" val="38097017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357158" y="609881"/>
            <a:ext cx="8429684" cy="461665"/>
          </a:xfrm>
          <a:prstGeom prst="rect">
            <a:avLst/>
          </a:prstGeom>
          <a:noFill/>
        </p:spPr>
        <p:txBody>
          <a:bodyPr wrap="square" rtlCol="0">
            <a:spAutoFit/>
          </a:bodyPr>
          <a:lstStyle/>
          <a:p>
            <a:pPr algn="ctr"/>
            <a:r>
              <a:rPr lang="es-ES" sz="2400" b="1" dirty="0">
                <a:solidFill>
                  <a:schemeClr val="accent1">
                    <a:lumMod val="50000"/>
                  </a:schemeClr>
                </a:solidFill>
              </a:rPr>
              <a:t>2. Razones trigonométricas de un ángulo agudo</a:t>
            </a:r>
          </a:p>
        </p:txBody>
      </p:sp>
      <p:pic>
        <p:nvPicPr>
          <p:cNvPr id="2" name="Imagen 1">
            <a:extLst>
              <a:ext uri="{FF2B5EF4-FFF2-40B4-BE49-F238E27FC236}">
                <a16:creationId xmlns:a16="http://schemas.microsoft.com/office/drawing/2014/main" id="{37903123-3771-AC48-907C-8316FCA32192}"/>
              </a:ext>
            </a:extLst>
          </p:cNvPr>
          <p:cNvPicPr>
            <a:picLocks noChangeAspect="1"/>
          </p:cNvPicPr>
          <p:nvPr/>
        </p:nvPicPr>
        <p:blipFill>
          <a:blip r:embed="rId3"/>
          <a:stretch>
            <a:fillRect/>
          </a:stretch>
        </p:blipFill>
        <p:spPr>
          <a:xfrm>
            <a:off x="539551" y="1268760"/>
            <a:ext cx="7204373" cy="3456384"/>
          </a:xfrm>
          <a:prstGeom prst="rect">
            <a:avLst/>
          </a:prstGeom>
        </p:spPr>
      </p:pic>
      <p:pic>
        <p:nvPicPr>
          <p:cNvPr id="4" name="Imagen 3">
            <a:extLst>
              <a:ext uri="{FF2B5EF4-FFF2-40B4-BE49-F238E27FC236}">
                <a16:creationId xmlns:a16="http://schemas.microsoft.com/office/drawing/2014/main" id="{EFA36F0B-A6BC-8547-9AE1-C5C2CCEF2252}"/>
              </a:ext>
            </a:extLst>
          </p:cNvPr>
          <p:cNvPicPr>
            <a:picLocks noChangeAspect="1"/>
          </p:cNvPicPr>
          <p:nvPr/>
        </p:nvPicPr>
        <p:blipFill>
          <a:blip r:embed="rId4"/>
          <a:stretch>
            <a:fillRect/>
          </a:stretch>
        </p:blipFill>
        <p:spPr>
          <a:xfrm>
            <a:off x="7020272" y="1988840"/>
            <a:ext cx="1656184" cy="2151060"/>
          </a:xfrm>
          <a:prstGeom prst="rect">
            <a:avLst/>
          </a:prstGeom>
          <a:ln>
            <a:solidFill>
              <a:schemeClr val="tx1"/>
            </a:solidFill>
          </a:ln>
        </p:spPr>
      </p:pic>
      <p:pic>
        <p:nvPicPr>
          <p:cNvPr id="5" name="Imagen 4">
            <a:extLst>
              <a:ext uri="{FF2B5EF4-FFF2-40B4-BE49-F238E27FC236}">
                <a16:creationId xmlns:a16="http://schemas.microsoft.com/office/drawing/2014/main" id="{F377FC29-3D1B-DB41-949E-5F12EF1D0F89}"/>
              </a:ext>
            </a:extLst>
          </p:cNvPr>
          <p:cNvPicPr>
            <a:picLocks noChangeAspect="1"/>
          </p:cNvPicPr>
          <p:nvPr/>
        </p:nvPicPr>
        <p:blipFill>
          <a:blip r:embed="rId5"/>
          <a:stretch>
            <a:fillRect/>
          </a:stretch>
        </p:blipFill>
        <p:spPr>
          <a:xfrm>
            <a:off x="5940151" y="4843781"/>
            <a:ext cx="2410907" cy="1350108"/>
          </a:xfrm>
          <a:prstGeom prst="rect">
            <a:avLst/>
          </a:prstGeom>
          <a:ln>
            <a:solidFill>
              <a:schemeClr val="tx1"/>
            </a:solidFill>
          </a:ln>
        </p:spPr>
      </p:pic>
    </p:spTree>
    <p:extLst>
      <p:ext uri="{BB962C8B-B14F-4D97-AF65-F5344CB8AC3E}">
        <p14:creationId xmlns:p14="http://schemas.microsoft.com/office/powerpoint/2010/main" val="18361230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357158" y="609881"/>
            <a:ext cx="8429684" cy="461665"/>
          </a:xfrm>
          <a:prstGeom prst="rect">
            <a:avLst/>
          </a:prstGeom>
          <a:noFill/>
        </p:spPr>
        <p:txBody>
          <a:bodyPr wrap="square" rtlCol="0">
            <a:spAutoFit/>
          </a:bodyPr>
          <a:lstStyle/>
          <a:p>
            <a:pPr algn="ctr"/>
            <a:r>
              <a:rPr lang="es-ES" sz="2400" b="1" dirty="0">
                <a:solidFill>
                  <a:schemeClr val="accent1">
                    <a:lumMod val="50000"/>
                  </a:schemeClr>
                </a:solidFill>
              </a:rPr>
              <a:t>2. Razones trigonométricas de un ángulo agudo</a:t>
            </a:r>
          </a:p>
        </p:txBody>
      </p:sp>
      <p:pic>
        <p:nvPicPr>
          <p:cNvPr id="6" name="Imagen 5">
            <a:extLst>
              <a:ext uri="{FF2B5EF4-FFF2-40B4-BE49-F238E27FC236}">
                <a16:creationId xmlns:a16="http://schemas.microsoft.com/office/drawing/2014/main" id="{F2CF1DCF-70B1-FD40-ADF5-218352386FC9}"/>
              </a:ext>
            </a:extLst>
          </p:cNvPr>
          <p:cNvPicPr>
            <a:picLocks noChangeAspect="1"/>
          </p:cNvPicPr>
          <p:nvPr/>
        </p:nvPicPr>
        <p:blipFill>
          <a:blip r:embed="rId3"/>
          <a:stretch>
            <a:fillRect/>
          </a:stretch>
        </p:blipFill>
        <p:spPr>
          <a:xfrm>
            <a:off x="357157" y="1380543"/>
            <a:ext cx="5150945" cy="4622479"/>
          </a:xfrm>
          <a:prstGeom prst="rect">
            <a:avLst/>
          </a:prstGeom>
        </p:spPr>
      </p:pic>
      <p:grpSp>
        <p:nvGrpSpPr>
          <p:cNvPr id="4" name="Grupo 3">
            <a:extLst>
              <a:ext uri="{FF2B5EF4-FFF2-40B4-BE49-F238E27FC236}">
                <a16:creationId xmlns:a16="http://schemas.microsoft.com/office/drawing/2014/main" id="{9CB8481B-1472-E147-A13F-BA99B7432C89}"/>
              </a:ext>
            </a:extLst>
          </p:cNvPr>
          <p:cNvGrpSpPr/>
          <p:nvPr/>
        </p:nvGrpSpPr>
        <p:grpSpPr>
          <a:xfrm>
            <a:off x="5580111" y="1037196"/>
            <a:ext cx="3096345" cy="5423629"/>
            <a:chOff x="5508103" y="1037196"/>
            <a:chExt cx="3096345" cy="5423629"/>
          </a:xfrm>
        </p:grpSpPr>
        <p:pic>
          <p:nvPicPr>
            <p:cNvPr id="5" name="Imagen 4">
              <a:extLst>
                <a:ext uri="{FF2B5EF4-FFF2-40B4-BE49-F238E27FC236}">
                  <a16:creationId xmlns:a16="http://schemas.microsoft.com/office/drawing/2014/main" id="{D6E395DF-3A60-0E48-B27F-14AB99446EC9}"/>
                </a:ext>
              </a:extLst>
            </p:cNvPr>
            <p:cNvPicPr>
              <a:picLocks noChangeAspect="1"/>
            </p:cNvPicPr>
            <p:nvPr/>
          </p:nvPicPr>
          <p:blipFill rotWithShape="1">
            <a:blip r:embed="rId4"/>
            <a:srcRect l="21243" r="21667"/>
            <a:stretch/>
          </p:blipFill>
          <p:spPr>
            <a:xfrm>
              <a:off x="5508103" y="1037196"/>
              <a:ext cx="3096345" cy="5423629"/>
            </a:xfrm>
            <a:prstGeom prst="rect">
              <a:avLst/>
            </a:prstGeom>
          </p:spPr>
        </p:pic>
        <p:sp>
          <p:nvSpPr>
            <p:cNvPr id="7" name="Rectángulo 6">
              <a:extLst>
                <a:ext uri="{FF2B5EF4-FFF2-40B4-BE49-F238E27FC236}">
                  <a16:creationId xmlns:a16="http://schemas.microsoft.com/office/drawing/2014/main" id="{931B0D01-D13D-5042-8F34-6950972C8C31}"/>
                </a:ext>
              </a:extLst>
            </p:cNvPr>
            <p:cNvSpPr/>
            <p:nvPr/>
          </p:nvSpPr>
          <p:spPr>
            <a:xfrm>
              <a:off x="7020272" y="3789040"/>
              <a:ext cx="1224136" cy="432048"/>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s-ES"/>
            </a:p>
          </p:txBody>
        </p:sp>
        <p:sp>
          <p:nvSpPr>
            <p:cNvPr id="8" name="Rectángulo 7">
              <a:extLst>
                <a:ext uri="{FF2B5EF4-FFF2-40B4-BE49-F238E27FC236}">
                  <a16:creationId xmlns:a16="http://schemas.microsoft.com/office/drawing/2014/main" id="{4FDAA41B-0F15-3545-BC5D-C6EBD934E608}"/>
                </a:ext>
              </a:extLst>
            </p:cNvPr>
            <p:cNvSpPr/>
            <p:nvPr/>
          </p:nvSpPr>
          <p:spPr>
            <a:xfrm>
              <a:off x="5940152" y="2780928"/>
              <a:ext cx="360040" cy="432048"/>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s-ES"/>
            </a:p>
          </p:txBody>
        </p:sp>
      </p:grpSp>
    </p:spTree>
    <p:extLst>
      <p:ext uri="{BB962C8B-B14F-4D97-AF65-F5344CB8AC3E}">
        <p14:creationId xmlns:p14="http://schemas.microsoft.com/office/powerpoint/2010/main" val="32216180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357158" y="609881"/>
            <a:ext cx="8429684" cy="461665"/>
          </a:xfrm>
          <a:prstGeom prst="rect">
            <a:avLst/>
          </a:prstGeom>
          <a:noFill/>
        </p:spPr>
        <p:txBody>
          <a:bodyPr wrap="square" rtlCol="0">
            <a:spAutoFit/>
          </a:bodyPr>
          <a:lstStyle/>
          <a:p>
            <a:pPr algn="ctr"/>
            <a:r>
              <a:rPr lang="es-ES" sz="2400" b="1" dirty="0">
                <a:solidFill>
                  <a:schemeClr val="accent1">
                    <a:lumMod val="50000"/>
                  </a:schemeClr>
                </a:solidFill>
              </a:rPr>
              <a:t>2. Razones trigonométricas de un ángulo agudo</a:t>
            </a:r>
          </a:p>
        </p:txBody>
      </p:sp>
      <p:pic>
        <p:nvPicPr>
          <p:cNvPr id="5" name="Imagen 4">
            <a:extLst>
              <a:ext uri="{FF2B5EF4-FFF2-40B4-BE49-F238E27FC236}">
                <a16:creationId xmlns:a16="http://schemas.microsoft.com/office/drawing/2014/main" id="{D9EDD622-4275-8A40-86D6-D339126A0EC9}"/>
              </a:ext>
            </a:extLst>
          </p:cNvPr>
          <p:cNvPicPr>
            <a:picLocks noChangeAspect="1"/>
          </p:cNvPicPr>
          <p:nvPr/>
        </p:nvPicPr>
        <p:blipFill>
          <a:blip r:embed="rId3"/>
          <a:stretch>
            <a:fillRect/>
          </a:stretch>
        </p:blipFill>
        <p:spPr>
          <a:xfrm>
            <a:off x="377174" y="1412776"/>
            <a:ext cx="8316416" cy="496502"/>
          </a:xfrm>
          <a:prstGeom prst="rect">
            <a:avLst/>
          </a:prstGeom>
        </p:spPr>
      </p:pic>
      <p:pic>
        <p:nvPicPr>
          <p:cNvPr id="6" name="Imagen 5">
            <a:extLst>
              <a:ext uri="{FF2B5EF4-FFF2-40B4-BE49-F238E27FC236}">
                <a16:creationId xmlns:a16="http://schemas.microsoft.com/office/drawing/2014/main" id="{84B9BB25-32D3-D742-A99F-34D3AC452624}"/>
              </a:ext>
            </a:extLst>
          </p:cNvPr>
          <p:cNvPicPr>
            <a:picLocks noChangeAspect="1"/>
          </p:cNvPicPr>
          <p:nvPr/>
        </p:nvPicPr>
        <p:blipFill>
          <a:blip r:embed="rId4"/>
          <a:stretch>
            <a:fillRect/>
          </a:stretch>
        </p:blipFill>
        <p:spPr>
          <a:xfrm>
            <a:off x="2915816" y="2022178"/>
            <a:ext cx="2952328" cy="4234482"/>
          </a:xfrm>
          <a:prstGeom prst="rect">
            <a:avLst/>
          </a:prstGeom>
        </p:spPr>
      </p:pic>
    </p:spTree>
    <p:extLst>
      <p:ext uri="{BB962C8B-B14F-4D97-AF65-F5344CB8AC3E}">
        <p14:creationId xmlns:p14="http://schemas.microsoft.com/office/powerpoint/2010/main" val="2658848510"/>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specto">
  <a:themeElements>
    <a:clrScheme name="Técnico">
      <a:dk1>
        <a:sysClr val="windowText" lastClr="000000"/>
      </a:dk1>
      <a:lt1>
        <a:sysClr val="window" lastClr="FFFFFF"/>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fontScheme name="Aspecto">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Aspecto">
      <a:fillStyleLst>
        <a:solidFill>
          <a:schemeClr val="phClr"/>
        </a:solidFill>
        <a:gradFill rotWithShape="1">
          <a:gsLst>
            <a:gs pos="0">
              <a:schemeClr val="phClr">
                <a:tint val="65000"/>
                <a:satMod val="270000"/>
              </a:schemeClr>
            </a:gs>
            <a:gs pos="25000">
              <a:schemeClr val="phClr">
                <a:tint val="60000"/>
                <a:satMod val="300000"/>
              </a:schemeClr>
            </a:gs>
            <a:gs pos="100000">
              <a:schemeClr val="phClr">
                <a:tint val="29000"/>
                <a:satMod val="400000"/>
              </a:schemeClr>
            </a:gs>
          </a:gsLst>
          <a:lin ang="16200000" scaled="1"/>
        </a:gradFill>
        <a:gradFill rotWithShape="1">
          <a:gsLst>
            <a:gs pos="0">
              <a:schemeClr val="phClr">
                <a:shade val="45000"/>
                <a:satMod val="155000"/>
              </a:schemeClr>
            </a:gs>
            <a:gs pos="60000">
              <a:schemeClr val="phClr">
                <a:shade val="95000"/>
                <a:satMod val="150000"/>
              </a:schemeClr>
            </a:gs>
            <a:gs pos="100000">
              <a:schemeClr val="phClr">
                <a:tint val="87000"/>
                <a:satMod val="250000"/>
              </a:schemeClr>
            </a:gs>
          </a:gsLst>
          <a:lin ang="16200000" scaled="0"/>
        </a:gradFill>
      </a:fillStyleLst>
      <a:lnStyleLst>
        <a:ln w="9525" cap="flat" cmpd="sng" algn="ctr">
          <a:solidFill>
            <a:schemeClr val="phClr">
              <a:satMod val="150000"/>
            </a:schemeClr>
          </a:solidFill>
          <a:prstDash val="solid"/>
        </a:ln>
        <a:ln w="42500" cap="flat" cmpd="sng" algn="ctr">
          <a:solidFill>
            <a:schemeClr val="phClr"/>
          </a:solidFill>
          <a:prstDash val="solid"/>
        </a:ln>
        <a:ln w="38100" cap="flat" cmpd="sng" algn="ctr">
          <a:solidFill>
            <a:schemeClr val="phClr"/>
          </a:solidFill>
          <a:prstDash val="solid"/>
        </a:ln>
      </a:lnStyleLst>
      <a:effectStyleLst>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scene3d>
            <a:camera prst="orthographicFront" fov="0">
              <a:rot lat="0" lon="0" rev="0"/>
            </a:camera>
            <a:lightRig rig="contrasting" dir="t">
              <a:rot lat="0" lon="0" rev="12000000"/>
            </a:lightRig>
          </a:scene3d>
          <a:sp3d prstMaterial="powder">
            <a:bevelT h="50800"/>
          </a:sp3d>
        </a:effectStyle>
      </a:effectStyleLst>
      <a:bgFillStyleLst>
        <a:solidFill>
          <a:schemeClr val="phClr"/>
        </a:solidFill>
        <a:gradFill rotWithShape="1">
          <a:gsLst>
            <a:gs pos="0">
              <a:schemeClr val="phClr">
                <a:shade val="35000"/>
                <a:satMod val="150000"/>
              </a:schemeClr>
            </a:gs>
            <a:gs pos="45000">
              <a:schemeClr val="phClr">
                <a:shade val="68000"/>
                <a:satMod val="155000"/>
              </a:schemeClr>
            </a:gs>
            <a:gs pos="100000">
              <a:schemeClr val="phClr">
                <a:tint val="70000"/>
                <a:satMod val="175000"/>
              </a:schemeClr>
            </a:gs>
          </a:gsLst>
          <a:lin ang="16200000" scaled="0"/>
        </a:gradFill>
        <a:blipFill>
          <a:blip xmlns:r="http://schemas.openxmlformats.org/officeDocument/2006/relationships" r:embed="rId1">
            <a:duotone>
              <a:schemeClr val="phClr">
                <a:shade val="800"/>
                <a:satMod val="150000"/>
              </a:schemeClr>
              <a:schemeClr val="phClr">
                <a:tint val="80000"/>
                <a:satMod val="150000"/>
              </a:schemeClr>
            </a:duotone>
          </a:blip>
          <a:tile tx="0" ty="0" sx="75000" sy="75000" flip="none" algn="tl"/>
        </a:blip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Aspect</Template>
  <TotalTime>44368</TotalTime>
  <Words>1247</Words>
  <Application>Microsoft Macintosh PowerPoint</Application>
  <PresentationFormat>Presentación en pantalla (4:3)</PresentationFormat>
  <Paragraphs>230</Paragraphs>
  <Slides>55</Slides>
  <Notes>28</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55</vt:i4>
      </vt:variant>
    </vt:vector>
  </HeadingPairs>
  <TitlesOfParts>
    <vt:vector size="61" baseType="lpstr">
      <vt:lpstr>Calibri</vt:lpstr>
      <vt:lpstr>Cambria Math</vt:lpstr>
      <vt:lpstr>Verdana</vt:lpstr>
      <vt:lpstr>Wingdings</vt:lpstr>
      <vt:lpstr>Wingdings 2</vt:lpstr>
      <vt:lpstr>Aspecto</vt:lpstr>
      <vt:lpstr>Trigonometría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Dani</dc:creator>
  <cp:lastModifiedBy>Usuario de Microsoft Office</cp:lastModifiedBy>
  <cp:revision>196</cp:revision>
  <cp:lastPrinted>2019-03-29T12:21:29Z</cp:lastPrinted>
  <dcterms:created xsi:type="dcterms:W3CDTF">2012-11-26T21:13:21Z</dcterms:created>
  <dcterms:modified xsi:type="dcterms:W3CDTF">2019-04-23T07:49:41Z</dcterms:modified>
</cp:coreProperties>
</file>