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58" r:id="rId4"/>
    <p:sldId id="306" r:id="rId5"/>
    <p:sldId id="307" r:id="rId6"/>
    <p:sldId id="344" r:id="rId7"/>
    <p:sldId id="343" r:id="rId8"/>
    <p:sldId id="447" r:id="rId9"/>
    <p:sldId id="384" r:id="rId10"/>
    <p:sldId id="385" r:id="rId11"/>
    <p:sldId id="386" r:id="rId12"/>
    <p:sldId id="297" r:id="rId13"/>
    <p:sldId id="388" r:id="rId14"/>
    <p:sldId id="267" r:id="rId15"/>
    <p:sldId id="359" r:id="rId16"/>
    <p:sldId id="360" r:id="rId17"/>
    <p:sldId id="361" r:id="rId18"/>
    <p:sldId id="362" r:id="rId19"/>
    <p:sldId id="363" r:id="rId20"/>
    <p:sldId id="387" r:id="rId21"/>
    <p:sldId id="389" r:id="rId22"/>
    <p:sldId id="390" r:id="rId23"/>
    <p:sldId id="391" r:id="rId24"/>
    <p:sldId id="392" r:id="rId25"/>
    <p:sldId id="393" r:id="rId26"/>
    <p:sldId id="394" r:id="rId27"/>
    <p:sldId id="271" r:id="rId28"/>
    <p:sldId id="395" r:id="rId29"/>
    <p:sldId id="396" r:id="rId30"/>
    <p:sldId id="398" r:id="rId31"/>
    <p:sldId id="397" r:id="rId32"/>
    <p:sldId id="399" r:id="rId33"/>
    <p:sldId id="400" r:id="rId34"/>
    <p:sldId id="401" r:id="rId35"/>
    <p:sldId id="308" r:id="rId36"/>
    <p:sldId id="324" r:id="rId37"/>
    <p:sldId id="402" r:id="rId38"/>
    <p:sldId id="403" r:id="rId39"/>
    <p:sldId id="404" r:id="rId40"/>
    <p:sldId id="325" r:id="rId41"/>
    <p:sldId id="405" r:id="rId42"/>
    <p:sldId id="326" r:id="rId43"/>
    <p:sldId id="406" r:id="rId44"/>
    <p:sldId id="407" r:id="rId45"/>
    <p:sldId id="331" r:id="rId46"/>
    <p:sldId id="408" r:id="rId47"/>
    <p:sldId id="409" r:id="rId48"/>
    <p:sldId id="370" r:id="rId49"/>
    <p:sldId id="410" r:id="rId50"/>
    <p:sldId id="411" r:id="rId51"/>
    <p:sldId id="328" r:id="rId52"/>
    <p:sldId id="412" r:id="rId53"/>
    <p:sldId id="413" r:id="rId54"/>
    <p:sldId id="414" r:id="rId55"/>
    <p:sldId id="415" r:id="rId56"/>
    <p:sldId id="416" r:id="rId57"/>
    <p:sldId id="329" r:id="rId58"/>
    <p:sldId id="417" r:id="rId59"/>
    <p:sldId id="418" r:id="rId60"/>
    <p:sldId id="419" r:id="rId61"/>
    <p:sldId id="420" r:id="rId62"/>
    <p:sldId id="421" r:id="rId63"/>
    <p:sldId id="330" r:id="rId64"/>
    <p:sldId id="422" r:id="rId65"/>
    <p:sldId id="423" r:id="rId66"/>
    <p:sldId id="337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41" r:id="rId85"/>
    <p:sldId id="442" r:id="rId86"/>
    <p:sldId id="443" r:id="rId87"/>
    <p:sldId id="444" r:id="rId88"/>
    <p:sldId id="445" r:id="rId89"/>
    <p:sldId id="446" r:id="rId9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4"/>
    <p:restoredTop sz="94721"/>
  </p:normalViewPr>
  <p:slideViewPr>
    <p:cSldViewPr>
      <p:cViewPr varScale="1">
        <p:scale>
          <a:sx n="121" d="100"/>
          <a:sy n="121" d="100"/>
        </p:scale>
        <p:origin x="1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2/2/24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/var/folders/_r/n1dpvmqx4ws16kmd1ls2btnm0000gn/T/com.microsoft.Word/WebArchiveCopyPasteTempFiles/0846e4b211ce327ff689fd438e48b9f9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/var/folders/_r/n1dpvmqx4ws16kmd1ls2btnm0000gn/T/com.microsoft.Word/WebArchiveCopyPasteTempFiles/0846e4b211ce327ff689fd438e48b9f9.pn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/var/folders/_r/n1dpvmqx4ws16kmd1ls2btnm0000gn/T/com.microsoft.Word/WebArchiveCopyPasteTempFiles/0846e4b211ce327ff689fd438e48b9f9.pn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/var/folders/_r/n1dpvmqx4ws16kmd1ls2btnm0000gn/T/com.microsoft.Word/WebArchiveCopyPasteTempFiles/0846e4b211ce327ff689fd438e48b9f9.png" TargetMode="External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0.gstatic.com/images?q=tbn:ANd9GcRrAczmVrkNzxD-rSk0hfK_X_LYbHW95-dKHKtF5lL-MUlCS46V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221088"/>
            <a:ext cx="1835888" cy="183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Álgebra</a:t>
            </a:r>
            <a:br>
              <a:rPr lang="es-ES" dirty="0"/>
            </a:br>
            <a:endParaRPr lang="es-ES" dirty="0"/>
          </a:p>
        </p:txBody>
      </p:sp>
      <p:pic>
        <p:nvPicPr>
          <p:cNvPr id="10242" name="Picture 2" descr="http://t1.gstatic.com/images?q=tbn:ANd9GcTyNp-g730DscQc5LQwifD4-eRWoyDYOOB8Wrs8mSiDhs9uAxmtg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888556"/>
            <a:ext cx="3623296" cy="256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Magia del Señor de los Anillos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D5BBAE-317D-DA48-BD75-E26BE6606D95}"/>
              </a:ext>
            </a:extLst>
          </p:cNvPr>
          <p:cNvSpPr/>
          <p:nvPr/>
        </p:nvSpPr>
        <p:spPr>
          <a:xfrm>
            <a:off x="755576" y="4581128"/>
            <a:ext cx="2924929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Times New Roman" panose="02020603050405020304" pitchFamily="18" charset="0"/>
              </a:rPr>
              <a:t>El nº de monedas que llevas se obtiene restando 9 y dividiendo por 10 el número obtenido.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64BFE-CCF8-8948-A423-897BE9D5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717032"/>
            <a:ext cx="4790906" cy="26948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3D6AFAC-C9FA-D44B-A8F6-5DF09C7D6475}"/>
              </a:ext>
            </a:extLst>
          </p:cNvPr>
          <p:cNvSpPr txBox="1"/>
          <p:nvPr/>
        </p:nvSpPr>
        <p:spPr>
          <a:xfrm>
            <a:off x="719572" y="113124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2"/>
                </a:solidFill>
              </a:rPr>
              <a:t>Voy a adivinar cuántas monedas de oro llevas en el bolsillo…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37C5F4-A912-EB4C-B803-E75364EEB9E2}"/>
              </a:ext>
            </a:extLst>
          </p:cNvPr>
          <p:cNvSpPr txBox="1"/>
          <p:nvPr/>
        </p:nvSpPr>
        <p:spPr>
          <a:xfrm>
            <a:off x="699166" y="1991977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Piensa en las monedas que llevas en el bolsillo (un número &gt;1)</a:t>
            </a:r>
          </a:p>
          <a:p>
            <a:pPr marL="457200" indent="-457200"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Multiplica por 2 y después suma 3</a:t>
            </a:r>
          </a:p>
          <a:p>
            <a:pPr marL="457200" indent="-457200"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Multiplica por 5 y resta 6 </a:t>
            </a:r>
          </a:p>
        </p:txBody>
      </p:sp>
    </p:spTree>
    <p:extLst>
      <p:ext uri="{BB962C8B-B14F-4D97-AF65-F5344CB8AC3E}">
        <p14:creationId xmlns:p14="http://schemas.microsoft.com/office/powerpoint/2010/main" val="41652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971600" y="1212059"/>
          <a:ext cx="72008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Saca una carta de la baraja y quédatela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Multiplica el número de la carta por 2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Ahora súmale 1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Multiplica el número por 5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Si es Bastos suma 1, si es Espadas suma 2, si es Copas suma 3 y si es Oros suma 9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Magia de las cartas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D5BBAE-317D-DA48-BD75-E26BE6606D95}"/>
              </a:ext>
            </a:extLst>
          </p:cNvPr>
          <p:cNvSpPr/>
          <p:nvPr/>
        </p:nvSpPr>
        <p:spPr>
          <a:xfrm>
            <a:off x="2942890" y="4725144"/>
            <a:ext cx="292492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Times New Roman" panose="02020603050405020304" pitchFamily="18" charset="0"/>
              </a:rPr>
              <a:t>La cifra de las decenas es el número de la carta y el de las unidades el palo de la baraja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4ECEF6-0DEC-DA43-AB4D-B948DC90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1" y="4293096"/>
            <a:ext cx="2557862" cy="2189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0F5FD4-9BEA-224E-8380-A93E19203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84" y="4509120"/>
            <a:ext cx="243791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71600" y="836712"/>
            <a:ext cx="7200800" cy="4176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</a:rPr>
              <a:t>Video de Magia</a:t>
            </a:r>
          </a:p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</a:rPr>
              <a:t>Carpeta 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10_Videos&gt;Algebra</a:t>
            </a:r>
            <a:endParaRPr lang="es-E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14055"/>
              </p:ext>
            </p:extLst>
          </p:nvPr>
        </p:nvGraphicFramePr>
        <p:xfrm>
          <a:off x="1907704" y="1556792"/>
          <a:ext cx="6096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Piensa un número.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75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Resultado: ?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Inventar un juego: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AF98F1-6B7C-C948-8EE2-8327BF9679E0}"/>
              </a:ext>
            </a:extLst>
          </p:cNvPr>
          <p:cNvSpPr txBox="1"/>
          <p:nvPr/>
        </p:nvSpPr>
        <p:spPr>
          <a:xfrm>
            <a:off x="876534" y="1091369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396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268760"/>
            <a:ext cx="78488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1. Principalmente para expresar situaciones de la vida real.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¿Para qué sirve?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9648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346319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3.gstatic.com/images?q=tbn:ANd9GcStllgv1C7zwUjkRbqYGCjP0el7kUnDqm7WSZGmGeIdjMtlrvw4y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08304" y="4437112"/>
            <a:ext cx="1437108" cy="204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27584" y="1124744"/>
          <a:ext cx="7278033" cy="3299460"/>
        </p:xfrm>
        <a:graphic>
          <a:graphicData uri="http://schemas.openxmlformats.org/drawingml/2006/table">
            <a:tbl>
              <a:tblPr firstRow="1" firstCol="1" bandRow="1"/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1) Un número desconocido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2) El doble de un número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3) El cuádruple de un número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4) La mitad de un número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5) La tercera parte de un número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6) Un múltiplo de 2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7) El triple de un número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8) Un múltiplo de 6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9) Un múltiplo de 10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10) El doble de un nº más su tercera parte.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6" descr="http://t1.gstatic.com/images?q=tbn:ANd9GcQPJAlf-OzxCkNtQWpBNUYlb51XV6mw-XftcnuyfoCZPRmdGn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4832383"/>
            <a:ext cx="1715269" cy="1590122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S7y-oTB8EIGmwao2BLZzFGqzp2RPwU1_jd6rYylYZl5TRAAOp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765" y="4762538"/>
            <a:ext cx="2538468" cy="1576523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9E0B6FC-D07D-ED45-8A57-677C18122794}"/>
              </a:ext>
            </a:extLst>
          </p:cNvPr>
          <p:cNvSpPr txBox="1"/>
          <p:nvPr/>
        </p:nvSpPr>
        <p:spPr>
          <a:xfrm>
            <a:off x="539552" y="424177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779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27584" y="1124744"/>
          <a:ext cx="7278033" cy="3299460"/>
        </p:xfrm>
        <a:graphic>
          <a:graphicData uri="http://schemas.openxmlformats.org/drawingml/2006/table">
            <a:tbl>
              <a:tblPr firstRow="1" firstCol="1" bandRow="1"/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11) Un número par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12) Un número impar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13) El siguiente de un número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14) El anterior de un número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15) La suma de tres números consecutivos.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16) Suma de un par y un impar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17) El doble de un número menos su quinta parte.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18) El quíntuplo de un nº más su quinta parte.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19) Mi edad es el doble de la de mi hijo menos 5.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20) Doble de un número menos su cuarta parte.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6" descr="http://t1.gstatic.com/images?q=tbn:ANd9GcQPJAlf-OzxCkNtQWpBNUYlb51XV6mw-XftcnuyfoCZPRmdGn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4832383"/>
            <a:ext cx="1715269" cy="1590122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S7y-oTB8EIGmwao2BLZzFGqzp2RPwU1_jd6rYylYZl5TRAAOp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765" y="4762538"/>
            <a:ext cx="2538468" cy="1576523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36A3F80-59A0-6341-809A-EC3B81298F60}"/>
              </a:ext>
            </a:extLst>
          </p:cNvPr>
          <p:cNvSpPr txBox="1"/>
          <p:nvPr/>
        </p:nvSpPr>
        <p:spPr>
          <a:xfrm>
            <a:off x="539552" y="424177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510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27584" y="1124744"/>
          <a:ext cx="7278033" cy="3934460"/>
        </p:xfrm>
        <a:graphic>
          <a:graphicData uri="http://schemas.openxmlformats.org/drawingml/2006/table">
            <a:tbl>
              <a:tblPr firstRow="1" firstCol="1" bandRow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21) Años de Ana dentro de 12 años.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22) Años de Isabel hace tres años.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23) La cuarta parte de un nº más su siguiente.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24) Perímetro de un cuadrado.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25) Dos números suman 13.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26) Un hijo tiene 22 años menos que su padre.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27) Dos números suman 25.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28) 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Dimensiones de un rectángulo en el que su largo tiene 6 metros más que el ancho.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29)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Un tren tarda tres horas menos que otro en ir de Madrid a Barcelona. 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30) Repartir “x” manzanas entre seis personas.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6" descr="http://t1.gstatic.com/images?q=tbn:ANd9GcQPJAlf-OzxCkNtQWpBNUYlb51XV6mw-XftcnuyfoCZPRmdGn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3043" y="5533953"/>
            <a:ext cx="958482" cy="888551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S7y-oTB8EIGmwao2BLZzFGqzp2RPwU1_jd6rYylYZl5TRAAOp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1" y="5458109"/>
            <a:ext cx="1418481" cy="880952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7A9CCF5-FD4C-4F46-BE89-CA4093929B7A}"/>
              </a:ext>
            </a:extLst>
          </p:cNvPr>
          <p:cNvSpPr txBox="1"/>
          <p:nvPr/>
        </p:nvSpPr>
        <p:spPr>
          <a:xfrm>
            <a:off x="539552" y="424177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056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27584" y="1124744"/>
          <a:ext cx="7278033" cy="3299460"/>
        </p:xfrm>
        <a:graphic>
          <a:graphicData uri="http://schemas.openxmlformats.org/drawingml/2006/table">
            <a:tbl>
              <a:tblPr firstRow="1" firstCol="1" bandRow="1"/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31) Un nº es 10 unidades mayor que otro.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32) Un número menos su mitad más su doble.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33) Un número 5 unidades menor que otro.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34) El cuadrado de un número.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35) La cuarta parte de la mitad de un número.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36) Suma de un número y su cuadrado.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37) Suma de un nº y su siguiente al cuadrado.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38) El cociente entre un nº y su cuadrado.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39) Diferencia de dos nº impares consecutivos</a:t>
                      </a:r>
                      <a:endParaRPr lang="es-ES_tradnl" sz="20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40) El producto de un nº con su consecutivo.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6" descr="http://t1.gstatic.com/images?q=tbn:ANd9GcQPJAlf-OzxCkNtQWpBNUYlb51XV6mw-XftcnuyfoCZPRmdGn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4832383"/>
            <a:ext cx="1715269" cy="1590122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S7y-oTB8EIGmwao2BLZzFGqzp2RPwU1_jd6rYylYZl5TRAAOp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765" y="4762538"/>
            <a:ext cx="2538468" cy="1576523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076DC4-1087-0041-925A-0CAD7D152077}"/>
              </a:ext>
            </a:extLst>
          </p:cNvPr>
          <p:cNvSpPr txBox="1"/>
          <p:nvPr/>
        </p:nvSpPr>
        <p:spPr>
          <a:xfrm>
            <a:off x="539552" y="424177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919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56344"/>
              </p:ext>
            </p:extLst>
          </p:nvPr>
        </p:nvGraphicFramePr>
        <p:xfrm>
          <a:off x="827584" y="1124744"/>
          <a:ext cx="7278033" cy="4206776"/>
        </p:xfrm>
        <a:graphic>
          <a:graphicData uri="http://schemas.openxmlformats.org/drawingml/2006/table">
            <a:tbl>
              <a:tblPr firstRow="1" firstCol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41) Resta de dos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nºs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consecutivos elevados al cuadrado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42) Triple de un número elevado al cuadrado.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43) Restar 7 al doble de un nº al cuadrado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44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) Ana 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es cinco años más joven que Arturo.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45) Antonio tiene 20 euros más que Juan.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46) Carmen supera a Concha en tres años.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47) El precio de “m” libros a 49 euros cada uno.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48) El 25% de un número.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49) Lo que cuesta un lápiz si 15 cuestan “p” euros.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Rebaño de “x” ovejas: 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50) Número de patas del rebaño.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51) Número de patas si se mueren 6 ovejas.</a:t>
                      </a:r>
                      <a:endParaRPr lang="es-ES_tradnl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52) Número de ovejas después de nacer 18 corderillos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6" descr="http://t1.gstatic.com/images?q=tbn:ANd9GcQPJAlf-OzxCkNtQWpBNUYlb51XV6mw-XftcnuyfoCZPRmdGn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0356" y="5624167"/>
            <a:ext cx="861169" cy="798338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S7y-oTB8EIGmwao2BLZzFGqzp2RPwU1_jd6rYylYZl5TRAAOp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7" y="5547551"/>
            <a:ext cx="1274465" cy="791510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539552" y="424177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551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2687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 la parte de las Matemáticas que utiliza letras para trabajar con números desconocidos.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¿Qué es el Álgebra?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89206" y="286374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 el lenguaje que nos permite traducir situaciones de la vida real a lenguaje matemático mediante el uso de letras en combinación con símbolos y números.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90788" y="22048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¿Qué es el lenguaje algebraico?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149080"/>
            <a:ext cx="2933440" cy="194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933056"/>
            <a:ext cx="2409056" cy="23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71600" y="620688"/>
            <a:ext cx="7200800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Vídeo Troncho y Poncho Lenguaje Algebraico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10_Videos&gt;01_Troncho_Poncho</a:t>
            </a:r>
            <a:endParaRPr lang="es-E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A84919-CF7D-4349-A3C7-63FD2C05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12" y="2581631"/>
            <a:ext cx="5140176" cy="38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 representamos la edad de Juan con “y”, escribe en lenguaje algebraico: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219922B-709C-6E4B-8E0A-CBFC24E3D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82532"/>
              </p:ext>
            </p:extLst>
          </p:nvPr>
        </p:nvGraphicFramePr>
        <p:xfrm>
          <a:off x="554484" y="1934835"/>
          <a:ext cx="7967771" cy="4445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29684">
                  <a:extLst>
                    <a:ext uri="{9D8B030D-6E8A-4147-A177-3AD203B41FA5}">
                      <a16:colId xmlns:a16="http://schemas.microsoft.com/office/drawing/2014/main" val="3246338896"/>
                    </a:ext>
                  </a:extLst>
                </a:gridCol>
                <a:gridCol w="2438087">
                  <a:extLst>
                    <a:ext uri="{9D8B030D-6E8A-4147-A177-3AD203B41FA5}">
                      <a16:colId xmlns:a16="http://schemas.microsoft.com/office/drawing/2014/main" val="562172497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a) La edad de Juan dentro de 6 años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517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b) La edad de Juan hace 3 años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6422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c) El triple de la edad de Juan aumentada en dos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23705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d) La cuarta parte de la edad de Juan aumentada en 6 años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90242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e) La edad de María, esposa de Juan que tiene 4 años menos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32798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f) La edad de María más el triple de la de Juan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924528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g) La edad de su hija Violeta que nació cuando Juan tenía 20 años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05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9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Traduce las siguientes frases a lenguaje algebraico: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E762896-629C-6743-8108-E99AEB39C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27670"/>
              </p:ext>
            </p:extLst>
          </p:nvPr>
        </p:nvGraphicFramePr>
        <p:xfrm>
          <a:off x="539551" y="1801177"/>
          <a:ext cx="7982703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93723">
                  <a:extLst>
                    <a:ext uri="{9D8B030D-6E8A-4147-A177-3AD203B41FA5}">
                      <a16:colId xmlns:a16="http://schemas.microsoft.com/office/drawing/2014/main" val="1141069411"/>
                    </a:ext>
                  </a:extLst>
                </a:gridCol>
                <a:gridCol w="2788980">
                  <a:extLst>
                    <a:ext uri="{9D8B030D-6E8A-4147-A177-3AD203B41FA5}">
                      <a16:colId xmlns:a16="http://schemas.microsoft.com/office/drawing/2014/main" val="1747586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a) El doble del anterior de un número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858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b) La mitad de un número impar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527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c) La suma de tres pares consecutivos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92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d) La suma de dos impares consecutivos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93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e) La tercera parte del nº que resulta de sumar 3 al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2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f) El número que resulta de restar 6 a la mitad del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8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g) El triple del siguiente a un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418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h) El cubo de un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264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i) El producto de dos números consecutivos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35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72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Traduce las siguientes frases a lenguaje algebraico: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3DB461-4498-5F4E-BA17-B6F27A728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32283"/>
              </p:ext>
            </p:extLst>
          </p:nvPr>
        </p:nvGraphicFramePr>
        <p:xfrm>
          <a:off x="469918" y="1916832"/>
          <a:ext cx="8136904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133132036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362590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a) El área de un cuadrado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189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b) El perímetro de un rectángulo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08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c) El área de un rectángulo cuya base mide el doble de la altura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77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d) El 30% de un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675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e) Un número menos su 20%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61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f) Un abrigo con su precio aumentado un 20%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59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g) Un pantalón con su precio disminuido un 30%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870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h) Una falda con el precio aumentado un 40%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92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i) Una camiseta con el precio disminuido un 25%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23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j) Ruedas de “n” motos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43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2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Traduce las siguientes frases a lenguaje algebraico: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B47D3C-2074-1941-949D-DBDB3301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63310"/>
              </p:ext>
            </p:extLst>
          </p:nvPr>
        </p:nvGraphicFramePr>
        <p:xfrm>
          <a:off x="623038" y="1916832"/>
          <a:ext cx="7899217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7155">
                  <a:extLst>
                    <a:ext uri="{9D8B030D-6E8A-4147-A177-3AD203B41FA5}">
                      <a16:colId xmlns:a16="http://schemas.microsoft.com/office/drawing/2014/main" val="143390661"/>
                    </a:ext>
                  </a:extLst>
                </a:gridCol>
                <a:gridCol w="2222062">
                  <a:extLst>
                    <a:ext uri="{9D8B030D-6E8A-4147-A177-3AD203B41FA5}">
                      <a16:colId xmlns:a16="http://schemas.microsoft.com/office/drawing/2014/main" val="1260702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a) Número de días que tiene “q” semanas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b) Número de meses de “a” años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189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c) Número de horas de “z” días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76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d) Número de dedos en “m” manos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15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e) La paga semanal de Jacinto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54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f) La paga semanal de Jacinto menos 5 euros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794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g) La paga de Jacinto en un mes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h) El área de un rectángulo de base 5 y altura desconocida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144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i) El perímetro de un rectángulo de base 7 y altura desconocida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084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j) El opuesto más el inverso de un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97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5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Si Felipe tiene “m” euros, escribe en lenguaje algebraico: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5B24B4-BF7A-7E4F-9660-1477364AE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59662"/>
              </p:ext>
            </p:extLst>
          </p:nvPr>
        </p:nvGraphicFramePr>
        <p:xfrm>
          <a:off x="614736" y="1988840"/>
          <a:ext cx="7837394" cy="3688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05146">
                  <a:extLst>
                    <a:ext uri="{9D8B030D-6E8A-4147-A177-3AD203B41FA5}">
                      <a16:colId xmlns:a16="http://schemas.microsoft.com/office/drawing/2014/main" val="419615316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497132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a) Antonio tiene 50 euros más que Felipe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14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b) Trinidad tiene el triple que Antonio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273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c) Rogelio tiene el doble que Antonio y Trinidad juntos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46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d) Manolo tiene la mitad que Felipe y Antonio juntos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13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e) Helena tiene 300 euros menos que Antonio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381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f) Vanesa tiene el doble que Helena más el triple que Felipe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52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92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Traduce las siguientes frases a lenguaje algebraico: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2DA3E0-0FD9-F44A-BED8-AFE4A588F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42975"/>
              </p:ext>
            </p:extLst>
          </p:nvPr>
        </p:nvGraphicFramePr>
        <p:xfrm>
          <a:off x="623038" y="1709737"/>
          <a:ext cx="7837394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37194">
                  <a:extLst>
                    <a:ext uri="{9D8B030D-6E8A-4147-A177-3AD203B41FA5}">
                      <a16:colId xmlns:a16="http://schemas.microsoft.com/office/drawing/2014/main" val="390956120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92996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a) El quíntuplo del área de un cuadrado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494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b) El cuadrado de un número impar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049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c) El cubo de un número par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2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d) El cuadrado de la suma de dos números consecutivos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35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e) La media del doble y el triple de un número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29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f) Un múltiplo de 5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00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g) Dos números que se diferencian en 5 unidades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534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h) El cociente entre un número y su anterior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1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i) Dinero que cuestan “x” kg de naranjas a 2,50 €/Kg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14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j) Beneficio de vender un coche por “x” euros que costó “y” euros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1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91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Valor Numérico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0278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0.gstatic.com/images?q=tbn:ANd9GcR8kUzxzbhD8m2I789oLGA-pn5JnBNXMxKXvyN1y_lhLi0C9s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4941168"/>
            <a:ext cx="1224136" cy="1285623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A6B5F32-CBD3-944D-A7BD-F079E0200467}"/>
              </a:ext>
            </a:extLst>
          </p:cNvPr>
          <p:cNvSpPr/>
          <p:nvPr/>
        </p:nvSpPr>
        <p:spPr>
          <a:xfrm>
            <a:off x="647564" y="1197735"/>
            <a:ext cx="784887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s-E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valor numérico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una expresión algebraica es el nº que resulta de sustituir las letras por los valores indicados y realizar las operaciones.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Calcula el valor numérico: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54DDE94-05A9-3E49-821E-511AC7E61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42943"/>
              </p:ext>
            </p:extLst>
          </p:nvPr>
        </p:nvGraphicFramePr>
        <p:xfrm>
          <a:off x="623038" y="1556792"/>
          <a:ext cx="8053418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3418">
                  <a:extLst>
                    <a:ext uri="{9D8B030D-6E8A-4147-A177-3AD203B41FA5}">
                      <a16:colId xmlns:a16="http://schemas.microsoft.com/office/drawing/2014/main" val="1250960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a) 3x+2 cuando x=5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3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b) 4x-2y cuando x=3, y =1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799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c) a – 5 cuando a=7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308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d) 3a – 5b cuando a=2, b=1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293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e) m+3n-2q cuando m=1, n=3, q=2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692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f) x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+ </a:t>
                      </a:r>
                      <a:r>
                        <a:rPr lang="es-ES" sz="2000" b="0" dirty="0" err="1">
                          <a:solidFill>
                            <a:schemeClr val="bg1"/>
                          </a:solidFill>
                          <a:effectLst/>
                        </a:rPr>
                        <a:t>xa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– 5 cuando x=3, a=1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6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17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Monomios. Polinomios.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A6B5F32-CBD3-944D-A7BD-F079E0200467}"/>
              </a:ext>
            </a:extLst>
          </p:cNvPr>
          <p:cNvSpPr/>
          <p:nvPr/>
        </p:nvSpPr>
        <p:spPr>
          <a:xfrm>
            <a:off x="647564" y="1197735"/>
            <a:ext cx="78488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/>
              <a:t>Una expresión algebraica puede estar formada por  uno o varios sumandos llamados </a:t>
            </a:r>
            <a:r>
              <a:rPr lang="es-ES" sz="2400" u="sng" dirty="0"/>
              <a:t>monomios</a:t>
            </a:r>
            <a:r>
              <a:rPr lang="es-ES" sz="2400" dirty="0"/>
              <a:t>. Una suma de monomios se llama </a:t>
            </a:r>
            <a:r>
              <a:rPr lang="es-ES" sz="2400" u="sng" dirty="0"/>
              <a:t>polinomio</a:t>
            </a:r>
            <a:r>
              <a:rPr lang="es-ES" sz="2400" dirty="0"/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8367D65-2848-0D46-90EE-BF08A40166E7}"/>
              </a:ext>
            </a:extLst>
          </p:cNvPr>
          <p:cNvSpPr/>
          <p:nvPr/>
        </p:nvSpPr>
        <p:spPr>
          <a:xfrm>
            <a:off x="827584" y="2753006"/>
            <a:ext cx="75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3x , 4xy son </a:t>
            </a:r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Monomios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3x + 4xy es </a:t>
            </a:r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Polinomio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A7FD5D-573D-6A4C-860E-FE365C4E532A}"/>
              </a:ext>
            </a:extLst>
          </p:cNvPr>
          <p:cNvSpPr/>
          <p:nvPr/>
        </p:nvSpPr>
        <p:spPr>
          <a:xfrm>
            <a:off x="665566" y="4005064"/>
            <a:ext cx="7848872" cy="1015663"/>
          </a:xfrm>
          <a:prstGeom prst="rect">
            <a:avLst/>
          </a:prstGeom>
          <a:solidFill>
            <a:srgbClr val="F1DF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u="sng" dirty="0"/>
              <a:t>Coeficiente</a:t>
            </a:r>
            <a:r>
              <a:rPr lang="es-ES" sz="2000" dirty="0"/>
              <a:t>: Nº de la expresión</a:t>
            </a:r>
          </a:p>
          <a:p>
            <a:r>
              <a:rPr lang="es-ES" sz="2000" u="sng" dirty="0"/>
              <a:t>Parte literal</a:t>
            </a:r>
            <a:r>
              <a:rPr lang="es-ES" sz="2000" dirty="0"/>
              <a:t>: Letras de la expresión</a:t>
            </a:r>
          </a:p>
          <a:p>
            <a:r>
              <a:rPr lang="es-ES" sz="2000" u="sng" dirty="0"/>
              <a:t>Grado</a:t>
            </a:r>
            <a:r>
              <a:rPr lang="es-ES" sz="2000" dirty="0"/>
              <a:t>: Suma de exponentes de las letras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B968FA1E-AE21-4345-A059-69105770E3AE}"/>
              </a:ext>
            </a:extLst>
          </p:cNvPr>
          <p:cNvSpPr txBox="1"/>
          <p:nvPr/>
        </p:nvSpPr>
        <p:spPr>
          <a:xfrm>
            <a:off x="375160" y="340981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Partes de un monomio: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8021D8-E459-274C-8D7F-D94F64F4D9E3}"/>
              </a:ext>
            </a:extLst>
          </p:cNvPr>
          <p:cNvSpPr/>
          <p:nvPr/>
        </p:nvSpPr>
        <p:spPr>
          <a:xfrm>
            <a:off x="665566" y="5286413"/>
            <a:ext cx="78488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u="sng" dirty="0"/>
              <a:t>Ejemplo: </a:t>
            </a:r>
            <a:r>
              <a:rPr lang="es-ES" sz="2000" dirty="0"/>
              <a:t>Dado el monomio 3xy</a:t>
            </a:r>
            <a:r>
              <a:rPr lang="es-ES" sz="2000" baseline="30000" dirty="0"/>
              <a:t>2</a:t>
            </a:r>
            <a:endParaRPr lang="es-ES" sz="2000" u="sng" dirty="0"/>
          </a:p>
          <a:p>
            <a:r>
              <a:rPr lang="es-ES" sz="2000" u="sng" dirty="0"/>
              <a:t>Coeficiente</a:t>
            </a:r>
            <a:r>
              <a:rPr lang="es-ES" sz="2000" dirty="0"/>
              <a:t> </a:t>
            </a:r>
            <a:r>
              <a:rPr lang="es-ES" sz="2000" dirty="0">
                <a:sym typeface="Wingdings" pitchFamily="2" charset="2"/>
              </a:rPr>
              <a:t></a:t>
            </a:r>
            <a:r>
              <a:rPr lang="es-ES" sz="2000" dirty="0"/>
              <a:t> 3 ; </a:t>
            </a:r>
            <a:r>
              <a:rPr lang="es-ES" sz="2000" u="sng" dirty="0"/>
              <a:t>Parte literal</a:t>
            </a:r>
            <a:r>
              <a:rPr lang="es-ES" sz="2000" dirty="0"/>
              <a:t> </a:t>
            </a:r>
            <a:r>
              <a:rPr lang="es-ES" sz="2000" dirty="0">
                <a:sym typeface="Wingdings" pitchFamily="2" charset="2"/>
              </a:rPr>
              <a:t></a:t>
            </a:r>
            <a:r>
              <a:rPr lang="es-ES" sz="2000" dirty="0"/>
              <a:t> xy</a:t>
            </a:r>
            <a:r>
              <a:rPr lang="es-ES" sz="2000" baseline="30000" dirty="0"/>
              <a:t>2 </a:t>
            </a:r>
            <a:r>
              <a:rPr lang="es-ES" sz="2000" dirty="0"/>
              <a:t>; </a:t>
            </a:r>
            <a:r>
              <a:rPr lang="es-ES" sz="2000" u="sng" dirty="0"/>
              <a:t>Grado</a:t>
            </a:r>
            <a:r>
              <a:rPr lang="es-ES" sz="2000" dirty="0"/>
              <a:t> </a:t>
            </a:r>
            <a:r>
              <a:rPr lang="es-ES" sz="2000" dirty="0">
                <a:sym typeface="Wingdings" pitchFamily="2" charset="2"/>
              </a:rPr>
              <a:t></a:t>
            </a:r>
            <a:r>
              <a:rPr lang="es-ES" sz="2000" dirty="0"/>
              <a:t> 1+2=3</a:t>
            </a:r>
          </a:p>
        </p:txBody>
      </p:sp>
    </p:spTree>
    <p:extLst>
      <p:ext uri="{BB962C8B-B14F-4D97-AF65-F5344CB8AC3E}">
        <p14:creationId xmlns:p14="http://schemas.microsoft.com/office/powerpoint/2010/main" val="137789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cachafeirocorchueloxeniamdi.files.wordpress.com/2007/03/bart-simpson-generator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760"/>
            <a:ext cx="6984776" cy="487310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547664" y="1772816"/>
            <a:ext cx="5310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 Pensad un número.</a:t>
            </a:r>
          </a:p>
          <a:p>
            <a:r>
              <a:rPr lang="es-ES" dirty="0"/>
              <a:t>2. Sumadle 3.</a:t>
            </a:r>
          </a:p>
          <a:p>
            <a:r>
              <a:rPr lang="es-ES" dirty="0"/>
              <a:t>3. Multiplicad el resultado por 2.</a:t>
            </a:r>
          </a:p>
          <a:p>
            <a:r>
              <a:rPr lang="es-ES" dirty="0"/>
              <a:t>4. Ahora sumadle 4.</a:t>
            </a:r>
          </a:p>
          <a:p>
            <a:r>
              <a:rPr lang="es-ES" dirty="0"/>
              <a:t>5. Dividid entre 2.</a:t>
            </a:r>
          </a:p>
          <a:p>
            <a:r>
              <a:rPr lang="es-ES" dirty="0"/>
              <a:t>6. Restad, al resultado obtenido, el número que habíais pensado.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Resultado: 5</a:t>
            </a:r>
          </a:p>
          <a:p>
            <a:endParaRPr lang="es-ES" b="1" dirty="0"/>
          </a:p>
          <a:p>
            <a:r>
              <a:rPr lang="es-ES" b="1" dirty="0"/>
              <a:t>¿Cómo sabemos el resultado?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JUEGO DE ADIVINANZAS</a:t>
            </a:r>
          </a:p>
        </p:txBody>
      </p:sp>
      <p:sp>
        <p:nvSpPr>
          <p:cNvPr id="9218" name="AutoShape 2" descr="data:image/jpeg;base64,/9j/4AAQSkZJRgABAQAAAQABAAD/2wCEAAkGBhIGEA8UEBAVEg8OExASDhUQExITERAQFRAhFhcQEh4XHSYhFxkmGRISHzAgKCcpLiwtFR4xNjAqNSg3LCkBCQoKDgwOGQ8PGjIlHyQrNTU2NCw1NTIpNjYsLDUqKTEsMS8yLDUpLDI2KS4uLykwMiwtNTQyKTQ0LTAvNDUsKv/AABEIALsBDQMBIgACEQEDEQH/xAAcAAEAAwEBAQEBAAAAAAAAAAAABgcIBAEFAgP/xABBEAABAwECBw0HAgYDAQAAAAABAAIDBAUREhMhVXOU0gYHFRYXMTIzQVORsbIiNFFUYXKScYEUI0JSgqFFovDB/8QAGwEBAAIDAQEAAAAAAAAAAAAAAAIFAwQGAQf/xAA0EQABAwEEBwcDBAMAAAAAAAAAAQIDEQRScaEFEhMVITGBIzIzNEFRU2GR8BQiscFC0fH/2gAMAwEAAhEDEQA/APv77266t3O1FHHR1GJbNFO+T+VDJhFjmgdY03dI8ygZ3zbXH/JDVqTYUm39vfLO0FV62KpoKZk7pi5oJErxl+GRar3O11RFpwJvkZFFrubXiTPlOtfOY1aj2E5TrXzmNWo9hRLg+Lu2+CcHxd23wUavvZIam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qqN9G2IWOcLRvwQT7tSZf+i0XRvMscZOUuY0n9S1ZDjaGU9QBkAdKB+mRa6s/qYtGz0hZYXOWqKtaKbsmrRqtSlUKf39vfLO0FV62KqqPpTaV/kFau/t75Z2gqvWxVVR9KbSv8gsb/ABFwNa2eW6nSiIvChCIiAIiIAiIgCIiAIiIAiIgCIiAIiIAiIgCIiAIiIAiIgCIiAL1eL1AcI6ip++XzC1zZ/UxaNnpCyM3qKn75fMLXNn9TFo2ekLJDzdidM7uMwKf39vfLO0FV62KqqPpTaV/kFau/t75Z2gqvWxVVR9KbSv8AIKD/ABFwNe2eW6nSiIvChCIiAIiIAiIgCIiAIiIAiIgCIiAIiIAiIgCIiAIiIAiIgCIiAL1eL1AcI6ip++XzC1zZ/UxaNnpCyM3qKn75fNa5s/qYtGz0hZIebsTpndxmBT+/t75Z2gqvWxVVR9KbSv8AIK1d/b3yztBVetiqqj6U2lf5BRf4i4GvbPLdTpREUShCIiAIiIAiIgCIiAIiIAiIgCIiAIiIAiIgCIiAIiIAiIgCIiAL1eL1AcLeoqfvl8wtc2f1MWjZ6QsjN6ip++XzC1zZ/UxaNnpCyQ83YnTO7jMCn9/b3yztBVetiqqj6U2lf5BWrv7e+WdoKr1sVVUfSm0r/IKD/EXA17Z5bqdKIi8KEIiIAiIgCIiAIiIAiIgCIiAIiIAiIgCIiAIiIAiIgCIv3DCahzWN6Ujmsb9zjcPNFWiVUk1FcqIh+V4rPod7OlmYwkv6zDNx6UQbdib+xpd7RPP9R2fItTevlgBMMgeL6hzgb7mMGWGNgyue8i9p7L7v3qGaZsj3autTEs36KmalU4kHXq/rV0j6B+BKwxyXNcWvyOAc28Ej9CF/JWyKipVCsc1WrRThb1FT98vmFrmz+pi0bPSFkYdRU/fL5ha5s/qYtGz0hZYebsTpHdxmBT+/t75Z2gqvWxVVR9KbSv8AIK1d/b3yztBVetiqqj6U2lf5BRd4i4GvbPLdTpREUShCIiAIiIAiIgCIiAIiIAiIgCIiAIiIAiIgCIiAIiIApRuCsc2jPjLvZh9lmlcMp/xYSf8AIL5W5uxDuhqY4Q7AD8IvddeWsa284I7TzAfrf2K4JrDbuMijxDjUAObTmO6LGiQtvAjwABfkyhw5jhXgArTt7J3WdyQpVc+ha6OibtEkfyTkfTYwRgAcwAAXq5zXCK4SMkivNwx0b2NvPMMIjAv/AMl0L5xLDJEtJGqi/VKHVI5HclPh7pNzEFtRSF7WskuL8ZeGHCZE5rDK4C/AGFfd9FSpFxNzsIAm5wBGEL8jrjzXi43KzN87dF/DRiljPtzDCnu/phvyM/yIP7NPxVZrtNBRytg1nrwXkhzWlpGLIjGpxTmpwt6ip++XzC1zZ/UxaNnpCyM3qKn75fMLXNn9TFo2ekLo4ebsTcd3GYFP7+3vlnaCq9bFVVH0ptK/yCtXf298s7QVXrYqqo+lNpX+QUH+IuBr2zy3U6URF4UIREQBERAEREAREQBERAEREAREQBERAEREAREQBERASLcRCH1DnOgdK2NoAwb/AGHOddzAgkkX81913NlVrwt4Inhlc57oGvkMuEGvdG58YYKhxAw33BgaS4uIafgFEN7OSB0YaHtxzS98jCQHueXXBwH9QDQ3KPgp7zLjrdpSaz22rKoiei1ovT+zr7JZ2fp2pz4fydttboYTFdG6GoEwexzGytc94MRubG1oOHe7ABvuADiSci+M+oFkU2HM68U8QMrue/AZlI+JJH+11tYGkkAAnnIAvP6qE751dKKfFsb/ACnFjpngnmbIAIjkuBw3RnnygFYrTbl0vNFFq6qIvvXnz9vbghl1P07HP58CubStF9rTSyydOVxcR/aOYMH0DQB+y5l4vV2rWo1Ea3khxrnK5yuXmpwjqKn75fMLXNn9TFo2ekLIzeoqfvl8wtc2f1MWjZ6QssPN2J0ju4zAp/f298s7QVXrYqqo+lNpX+QVq7+3vlnaCq9bFVVH0ptK/wAgov8AEXA17Z5bqdKIiiUIREQBERAEREAREQBERAEREAREQBERAEREAREQBF/SCE1L2MblfI5rGAkAFzjcMp5lIGbjDDFLJU1DYGxQxyhjgcbI54vxbG5SbriC67nGUAZVHXbrIyvFTYjs8kiazU4Eb5/25vofiFJNym6d9nytZLPNiZC1uFjScUSbg66TCbg5RfkyKNX3DLk5r/1+C6aemcXAuZ7I5sIjn7CR45PqsNpijljVryw0TZ7RNOiRVpXivomJbNPuvp6Z7xJWMlbc0RmON7jeL8Ikxswe1oyE9EnJfcK83bWky062Z0bw6O6LBuvAvxQvcQQPavwhfdfkuXZDFigPj2r51u05kxbmi8glpvN2Qi8Dxb/tUthssUE+u2vFKelPsifQ7PSmhHrZHbNyq5PT3+h8ZeoRdeCLiMhB5wfgUXRHzZzVaqtclFQ4R1FT98vmFrmz+pi0bPSFkYdRU/fL5ha5s/qYtGz0hZIebsTpHdxmBT+/t75Z2gqvWxVVR9KbSv8AIK1d/b3yztBVetiqqj6U2lf5BQf4i4GvbPLdTpREXhQhERAEREAREQBERAEREAREQBERAEREAREQBERAfU3O2hFZMwllDnGLBwGBjXB4JueSSRglowSMhvyjIrdtuibulopGxvyVEQdE9vbfc9v6tNwBHaCqOU53CbuG2W3+HqnXRAnESXEiO83mN92UNvJIPZeQcl11Bpixvk1bRCn7m/8Aci70ba2omxk5KRqOwKmF7i6BwEGE6QkZLgCCWf33Xk5OwFfSpGAtB57+1WPU7rKGiGH/ABMRLuYRObJI8/ABl5JVd1YbXSyPiaYIJDe2Jt14+Lr/AOi/+1uQdh7VhhtstqrtGaqJ6+mB22gW7BqxRpVta19vz7n5gqhMSLxfhOAy5SB2/wCj+2VK2PGRvy3XDCBPMC3KCfpeF12U2CFj4JS8vfK11G1shiZH7Jw3n2XNP9pyONzhkGVy/rZzIqEONfEXSvZfDEHDC9iRoOQD2HOOMIfhZA3sW4jONW8jdfpTVR8UjP31pRPWv5/BH7Ys5sMUMrXuc+Q4E7XtLCx+AHMwQcuCWAi/L0L78tw+Su218Nr2h7y4YILb7sh5nDIB8B+x7FxKzgRUYnGp810s1zLW9Hp+71x51OFvUVP3y+YWubP6mLRs9IWRm9RU/fL5ha5s/qYtGz0hbUPN2JZO7jMCn9/b3yztBVetiqqj6U2lf5BWrv7e+WdoKr1sVVUfSm0r/IKD/EXA17Z5bqdKIi8KEIiIAiIgCIiAIiIAiIgCIiAIiIAiIgCIiAIiIAiIgP6U78W9hN5GUZAT7RGT/wCj91KqWnkqWtxcTiCBcX+w3/tl8AVEHDCB/wDXH4qdblbVZPDc6Roc0j2XODXC9oJFxy8962bPYYbUq7RVqnp7l9YdO2mxQ7GFEpVeKpx/mhxVNHi8MzXFrWzRggXMZUGLCjIJOEbnBt5wQP1X7gjFV7IlDpHPpMVizjLoRTOjc72g0kDAYT2DCPavsWnbEFHG4vmbe0FzQ2RuMwm+0MC7LhXgLn4XeyM1FVE8CP2Y8GmDbsIgEuc1jGuc4loy8131KyTWKCKVraojV914/VERedeH1CaStMtZnKqvT1RPthQh9tvvmc0PD2xXtDg3BvcbsMc5vuIu/YrhX7nkxz3uAuD3vcBffcHPJAPx51+FqORqKqNSiFTaJ5LRIski1VfXDgcLeoqfvl8wtc2f1MWjZ6QsjDqKn75fMLXNn9TFo2ekKUPN2JfO7jMCn9/b3yztBVetiqqj6U2lf5BWrv7e+WdoKr1sVV0fSm0r/IKLvEXA17Z5bqdCIiiUIREQBERAEREAREQBERAEREAREQBERAEREARddl0ba+VrXyCNvO5xuLrrwLmAkAnL2kfvzKb8QKGraDFXPjOTrg3BJ/yawH9nLE+ZrFotfsbkNiklbrNoV6iku6DcPJYDC81EMjA0vyEteWjtA9ofQe1lOQZVG1Nj2vSrTDLA+JaPQ8Uk3AgOrLnAEGI84BGSZnx/VRv/AGTkAHOT8ApXuLpTSSl8kUhvwQ19O+PCjF97mOEowHX3N+owRcvZbHLaoXtjT0MtjkbHM1zl4HLvjRCKvqQ0BowIrgAALsQPh9b1Ld1Bx1jvcObDpnfsZGXeoL4G7Kk4Rq4XNDmCVoa59RLEXPe14AxlzRHE0Bzea/IDevttgNdTFjmQxtlYcIxxvBYHty4IkkcyLIbvZaLuYELAmgp3sgRVRFjpXpT/AEWCWqNiy+zvz+ytV6vBl/Xtu5r/AKL1bJSqnE4W9RU/fL5ha5s/qYtGz0hZGb1FT98vmFrmz+pi0bPSFOHm7E6V3cZgU7v8PEdZZxJAGJqecgf1sVVmBl7i2owcMlxAcy68rVtp2FTWwWmopoZywEMM8UchaDzhuGDdzBcXEizs20eqwbKk+JVdrItAj26uq5tTL+KHzR/KNMSPmj+Ua1BxIs7NtHqsGynEizs20eqwbKjsXXjzsvjQy/iR80fyjTFD5o/lGtQcSLOzbR6rBspxIs7NtHqsGymxdeHZfGhl/Ej5o/lGmJHzR/KNag4kWdm2j1WDZTiRZ2baPVYNlNi68Oy+NDL+KHzR/KNMSPmj+Ua1BxIs7NtHqsGynEizs20eqwbKbF14dl8aGX8SPmj+UaYofNH8o1qDiRZ2baPVYNlOJFnZto9Vg2U2Lrw7L40Mv4kfNH8o0xI+aP5RrUHEizs20eqwbKcSLOzbR6rBspsXXh2XxoZfxQ+aP5RpiR80fyjWoOJFnZto9Vg2U4kWdm2j1WDZTYuvDsvjQy/iR80fyjTFD5o/lGtQcSLOzbR6rBspxIs7NtHqsGymxdeHZfGhl/Ej5o/lGmJHzR/KNag4kWdm2j1WDZTiRZ2baPVYNlNi68Oy+NDL+KHzR/KNMSPmj+Ua1BxIs7NtHqsGynEizs20eqwbKbF14dl8aGZaSU0Lw9lVc4C4XmM9oPb9QPBSCm3YNj6yOFxDMEOicIXk/wBxIyfDmu+nwV9cSLOzbR6rBspxIs7NtHqsGyvUjcn+WRLWYiURtChbV3Vx1sZZF7OEwxl80gkexhBDmxDCIbfhO9r68yjOKHzR/KNag4kWdm2j1WDZTiRZ2baPVYNlFicvrkeKsa95tcTNFnyR0cgc+UytAIuxjGOF4uwmm4i8fUEeYm1Futo4WNaKkswRzPp73X9uWOYhx+vs/srh4kWdm2j1WDZTiRZ2baPVYNlZ4nyxJRruBhfFC/jqfYoy1d18Uz4TE5smKc5389rGRkltwwWskLwe3Cxg+3tXPVbtHzD2P4aJw5nNYZXA/Fv8RJIGn6gX/VX3xIs7NtHqsGynEizs20eqwbKi9ZXrVXqZGJExKIxDL+KHzR/KNMUPmj+Ua1BxIs7NtHqsGynEizs20eqwbKw7F1497L40MvShlPBK0SBxcHHK5t5J/T9Frez+pi0bPSF8niTZw/46k1WDZX3WtDAABcBkAHMB8AskbNSvE9e/WpRKUP/Z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0" name="AutoShape 4" descr="data:image/jpeg;base64,/9j/4AAQSkZJRgABAQAAAQABAAD/2wCEAAkGBhIGEA8UEBAVEg8OExASDhUQExITERAQFRAhFhcQEh4XHSYhFxkmGRISHzAgKCcpLiwtFR4xNjAqNSg3LCkBCQoKDgwOGQ8PGjIlHyQrNTU2NCw1NTIpNjYsLDUqKTEsMS8yLDUpLDI2KS4uLykwMiwtNTQyKTQ0LTAvNDUsKv/AABEIALsBDQMBIgACEQEDEQH/xAAcAAEAAwEBAQEBAAAAAAAAAAAABgcIBAEFAgP/xABBEAABAwECBw0HAgYDAQAAAAABAAIDBAUREhMhVXOU0gYHFRYXMTIzQVORsbIiNFFUYXKScYEUI0JSgqFFovDB/8QAGwEBAAIDAQEAAAAAAAAAAAAAAAIFAwQGAQf/xAA0EQABAwEEBwcDBAMAAAAAAAAAAQIDEQRScaEFEhMVITGBIzIzNEFRU2GR8BQiscFC0fH/2gAMAwEAAhEDEQA/APv77266t3O1FHHR1GJbNFO+T+VDJhFjmgdY03dI8ygZ3zbXH/JDVqTYUm39vfLO0FV62KpoKZk7pi5oJErxl+GRar3O11RFpwJvkZFFrubXiTPlOtfOY1aj2E5TrXzmNWo9hRLg+Lu2+CcHxd23wUavvZIam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qqN9G2IWOcLRvwQT7tSZf+i0XRvMscZOUuY0n9S1ZDjaGU9QBkAdKB+mRa6s/qYtGz0hZYXOWqKtaKbsmrRqtSlUKf39vfLO0FV62KqqPpTaV/kFau/t75Z2gqvWxVVR9KbSv8gsb/ABFwNa2eW6nSiIvChCIiAIiIAiIgCIiAIiIAiIgCIiAIiIAiIgCIiAIiIAiIgCIiAL1eL1AcI6ip++XzC1zZ/UxaNnpCyM3qKn75fMLXNn9TFo2ekLJDzdidM7uMwKf39vfLO0FV62KqqPpTaV/kFau/t75Z2gqvWxVVR9KbSv8AIKD/ABFwNe2eW6nSiIvChCIiAIiIAiIgCIiAIiIAiIgCIiAIiIAiIgCIiAIiIAiIgCIiAL1eL1AcI6ip++XzC1zZ/UxaNnpCyM3qKn75fNa5s/qYtGz0hZIebsTpndxmBT+/t75Z2gqvWxVVR9KbSv8AIK1d/b3yztBVetiqqj6U2lf5BRf4i4GvbPLdTpREUShCIiAIiIAiIgCIiAIiIAiIgCIiAIiIAiIgCIiAIiIAiIgCIiAL1eL1AcLeoqfvl8wtc2f1MWjZ6QsjN6ip++XzC1zZ/UxaNnpCyQ83YnTO7jMCn9/b3yztBVetiqqj6U2lf5BWrv7e+WdoKr1sVVUfSm0r/IKD/EXA17Z5bqdKIi8KEIiIAiIgCIiAIiIAiIgCIiAIiIAiIgCIiAIiIAiIgCIv3DCahzWN6Ujmsb9zjcPNFWiVUk1FcqIh+V4rPod7OlmYwkv6zDNx6UQbdib+xpd7RPP9R2fItTevlgBMMgeL6hzgb7mMGWGNgyue8i9p7L7v3qGaZsj3autTEs36KmalU4kHXq/rV0j6B+BKwxyXNcWvyOAc28Ej9CF/JWyKipVCsc1WrRThb1FT98vmFrmz+pi0bPSFkYdRU/fL5ha5s/qYtGz0hZYebsTpHdxmBT+/t75Z2gqvWxVVR9KbSv8AIK1d/b3yztBVetiqqj6U2lf5BRd4i4GvbPLdTpREUShCIiAIiIAiIgCIiAIiIAiIgCIiAIiIAiIgCIiAIiIApRuCsc2jPjLvZh9lmlcMp/xYSf8AIL5W5uxDuhqY4Q7AD8IvddeWsa284I7TzAfrf2K4JrDbuMijxDjUAObTmO6LGiQtvAjwABfkyhw5jhXgArTt7J3WdyQpVc+ha6OibtEkfyTkfTYwRgAcwAAXq5zXCK4SMkivNwx0b2NvPMMIjAv/AMl0L5xLDJEtJGqi/VKHVI5HclPh7pNzEFtRSF7WskuL8ZeGHCZE5rDK4C/AGFfd9FSpFxNzsIAm5wBGEL8jrjzXi43KzN87dF/DRiljPtzDCnu/phvyM/yIP7NPxVZrtNBRytg1nrwXkhzWlpGLIjGpxTmpwt6ip++XzC1zZ/UxaNnpCyM3qKn75fMLXNn9TFo2ekLo4ebsTcd3GYFP7+3vlnaCq9bFVVH0ptK/yCtXf298s7QVXrYqqo+lNpX+QUH+IuBr2zy3U6URF4UIREQBERAEREAREQBERAEREAREQBERAEREAREQBERASLcRCH1DnOgdK2NoAwb/AGHOddzAgkkX81913NlVrwt4Inhlc57oGvkMuEGvdG58YYKhxAw33BgaS4uIafgFEN7OSB0YaHtxzS98jCQHueXXBwH9QDQ3KPgp7zLjrdpSaz22rKoiei1ovT+zr7JZ2fp2pz4fydttboYTFdG6GoEwexzGytc94MRubG1oOHe7ABvuADiSci+M+oFkU2HM68U8QMrue/AZlI+JJH+11tYGkkAAnnIAvP6qE751dKKfFsb/ACnFjpngnmbIAIjkuBw3RnnygFYrTbl0vNFFq6qIvvXnz9vbghl1P07HP58CubStF9rTSyydOVxcR/aOYMH0DQB+y5l4vV2rWo1Ea3khxrnK5yuXmpwjqKn75fMLXNn9TFo2ekLIzeoqfvl8wtc2f1MWjZ6QssPN2J0ju4zAp/f298s7QVXrYqqo+lNpX+QVq7+3vlnaCq9bFVVH0ptK/wAgov8AEXA17Z5bqdKIiiUIREQBERAEREAREQBERAEREAREQBERAEREAREQBF/SCE1L2MblfI5rGAkAFzjcMp5lIGbjDDFLJU1DYGxQxyhjgcbI54vxbG5SbriC67nGUAZVHXbrIyvFTYjs8kiazU4Eb5/25vofiFJNym6d9nytZLPNiZC1uFjScUSbg66TCbg5RfkyKNX3DLk5r/1+C6aemcXAuZ7I5sIjn7CR45PqsNpijljVryw0TZ7RNOiRVpXivomJbNPuvp6Z7xJWMlbc0RmON7jeL8Ikxswe1oyE9EnJfcK83bWky062Z0bw6O6LBuvAvxQvcQQPavwhfdfkuXZDFigPj2r51u05kxbmi8glpvN2Qi8Dxb/tUthssUE+u2vFKelPsifQ7PSmhHrZHbNyq5PT3+h8ZeoRdeCLiMhB5wfgUXRHzZzVaqtclFQ4R1FT98vmFrmz+pi0bPSFkYdRU/fL5ha5s/qYtGz0hZIebsTpHdxmBT+/t75Z2gqvWxVVR9KbSv8AIK1d/b3yztBVetiqqj6U2lf5BQf4i4GvbPLdTpREXhQhERAEREAREQBERAEREAREQBERAEREAREQBERAfU3O2hFZMwllDnGLBwGBjXB4JueSSRglowSMhvyjIrdtuibulopGxvyVEQdE9vbfc9v6tNwBHaCqOU53CbuG2W3+HqnXRAnESXEiO83mN92UNvJIPZeQcl11Bpixvk1bRCn7m/8Aci70ba2omxk5KRqOwKmF7i6BwEGE6QkZLgCCWf33Xk5OwFfSpGAtB57+1WPU7rKGiGH/ABMRLuYRObJI8/ABl5JVd1YbXSyPiaYIJDe2Jt14+Lr/AOi/+1uQdh7VhhtstqrtGaqJ6+mB22gW7BqxRpVta19vz7n5gqhMSLxfhOAy5SB2/wCj+2VK2PGRvy3XDCBPMC3KCfpeF12U2CFj4JS8vfK11G1shiZH7Jw3n2XNP9pyONzhkGVy/rZzIqEONfEXSvZfDEHDC9iRoOQD2HOOMIfhZA3sW4jONW8jdfpTVR8UjP31pRPWv5/BH7Ys5sMUMrXuc+Q4E7XtLCx+AHMwQcuCWAi/L0L78tw+Su218Nr2h7y4YILb7sh5nDIB8B+x7FxKzgRUYnGp810s1zLW9Hp+71x51OFvUVP3y+YWubP6mLRs9IWRm9RU/fL5ha5s/qYtGz0hbUPN2JZO7jMCn9/b3yztBVetiqqj6U2lf5BWrv7e+WdoKr1sVVUfSm0r/IKD/EXA17Z5bqdKIi8KEIiIAiIgCIiAIiIAiIgCIiAIiIAiIgCIiAIiIAiIgP6U78W9hN5GUZAT7RGT/wCj91KqWnkqWtxcTiCBcX+w3/tl8AVEHDCB/wDXH4qdblbVZPDc6Roc0j2XODXC9oJFxy8962bPYYbUq7RVqnp7l9YdO2mxQ7GFEpVeKpx/mhxVNHi8MzXFrWzRggXMZUGLCjIJOEbnBt5wQP1X7gjFV7IlDpHPpMVizjLoRTOjc72g0kDAYT2DCPavsWnbEFHG4vmbe0FzQ2RuMwm+0MC7LhXgLn4XeyM1FVE8CP2Y8GmDbsIgEuc1jGuc4loy8131KyTWKCKVraojV914/VERedeH1CaStMtZnKqvT1RPthQh9tvvmc0PD2xXtDg3BvcbsMc5vuIu/YrhX7nkxz3uAuD3vcBffcHPJAPx51+FqORqKqNSiFTaJ5LRIski1VfXDgcLeoqfvl8wtc2f1MWjZ6QsjDqKn75fMLXNn9TFo2ekKUPN2JfO7jMCn9/b3yztBVetiqqj6U2lf5BWrv7e+WdoKr1sVV0fSm0r/IKLvEXA17Z5bqdCIiiUIREQBERAEREAREQBERAEREAREQBERAEREARddl0ba+VrXyCNvO5xuLrrwLmAkAnL2kfvzKb8QKGraDFXPjOTrg3BJ/yawH9nLE+ZrFotfsbkNiklbrNoV6iku6DcPJYDC81EMjA0vyEteWjtA9ofQe1lOQZVG1Nj2vSrTDLA+JaPQ8Uk3AgOrLnAEGI84BGSZnx/VRv/AGTkAHOT8ApXuLpTSSl8kUhvwQ19O+PCjF97mOEowHX3N+owRcvZbHLaoXtjT0MtjkbHM1zl4HLvjRCKvqQ0BowIrgAALsQPh9b1Ld1Bx1jvcObDpnfsZGXeoL4G7Kk4Rq4XNDmCVoa59RLEXPe14AxlzRHE0Bzea/IDevttgNdTFjmQxtlYcIxxvBYHty4IkkcyLIbvZaLuYELAmgp3sgRVRFjpXpT/AEWCWqNiy+zvz+ytV6vBl/Xtu5r/AKL1bJSqnE4W9RU/fL5ha5s/qYtGz0hZGb1FT98vmFrmz+pi0bPSFOHm7E6V3cZgU7v8PEdZZxJAGJqecgf1sVVmBl7i2owcMlxAcy68rVtp2FTWwWmopoZywEMM8UchaDzhuGDdzBcXEizs20eqwbKk+JVdrItAj26uq5tTL+KHzR/KNMSPmj+Ua1BxIs7NtHqsGynEizs20eqwbKjsXXjzsvjQy/iR80fyjTFD5o/lGtQcSLOzbR6rBspxIs7NtHqsGymxdeHZfGhl/Ej5o/lGmJHzR/KNag4kWdm2j1WDZTiRZ2baPVYNlNi68Oy+NDL+KHzR/KNMSPmj+Ua1BxIs7NtHqsGynEizs20eqwbKbF14dl8aGX8SPmj+UaYofNH8o1qDiRZ2baPVYNlOJFnZto9Vg2U2Lrw7L40Mv4kfNH8o0xI+aP5RrUHEizs20eqwbKcSLOzbR6rBspsXXh2XxoZfxQ+aP5RpiR80fyjWoOJFnZto9Vg2U4kWdm2j1WDZTYuvDsvjQy/iR80fyjTFD5o/lGtQcSLOzbR6rBspxIs7NtHqsGymxdeHZfGhl/Ej5o/lGmJHzR/KNag4kWdm2j1WDZTiRZ2baPVYNlNi68Oy+NDL+KHzR/KNMSPmj+Ua1BxIs7NtHqsGynEizs20eqwbKbF14dl8aGZaSU0Lw9lVc4C4XmM9oPb9QPBSCm3YNj6yOFxDMEOicIXk/wBxIyfDmu+nwV9cSLOzbR6rBspxIs7NtHqsGyvUjcn+WRLWYiURtChbV3Vx1sZZF7OEwxl80gkexhBDmxDCIbfhO9r68yjOKHzR/KNag4kWdm2j1WDZTiRZ2baPVYNlFicvrkeKsa95tcTNFnyR0cgc+UytAIuxjGOF4uwmm4i8fUEeYm1Futo4WNaKkswRzPp73X9uWOYhx+vs/srh4kWdm2j1WDZTiRZ2baPVYNlZ4nyxJRruBhfFC/jqfYoy1d18Uz4TE5smKc5389rGRkltwwWskLwe3Cxg+3tXPVbtHzD2P4aJw5nNYZXA/Fv8RJIGn6gX/VX3xIs7NtHqsGynEizs20eqwbKi9ZXrVXqZGJExKIxDL+KHzR/KNMUPmj+Ua1BxIs7NtHqsGynEizs20eqwbKw7F1497L40MvShlPBK0SBxcHHK5t5J/T9Frez+pi0bPSF8niTZw/46k1WDZX3WtDAABcBkAHMB8AskbNSvE9e/WpRKUP/Z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2" name="AutoShape 6" descr="data:image/jpeg;base64,/9j/4AAQSkZJRgABAQAAAQABAAD/2wCEAAkGBhIGEA8UEBAVEg8OExASDhUQExITERAQFRAhFhcQEh4XHSYhFxkmGRISHzAgKCcpLiwtFR4xNjAqNSg3LCkBCQoKDgwOGQ8PGjIlHyQrNTU2NCw1NTIpNjYsLDUqKTEsMS8yLDUpLDI2KS4uLykwMiwtNTQyKTQ0LTAvNDUsKv/AABEIALsBDQMBIgACEQEDEQH/xAAcAAEAAwEBAQEBAAAAAAAAAAAABgcIBAEFAgP/xABBEAABAwECBw0HAgYDAQAAAAABAAIDBAUREhMhVXOU0gYHFRYXMTIzQVORsbIiNFFUYXKScYEUI0JSgqFFovDB/8QAGwEBAAIDAQEAAAAAAAAAAAAAAAIFAwQGAQf/xAA0EQABAwEEBwcDBAMAAAAAAAAAAQIDEQRScaEFEhMVITGBIzIzNEFRU2GR8BQiscFC0fH/2gAMAwEAAhEDEQA/APv77266t3O1FHHR1GJbNFO+T+VDJhFjmgdY03dI8ygZ3zbXH/JDVqTYUm39vfLO0FV62KpoKZk7pi5oJErxl+GRar3O11RFpwJvkZFFrubXiTPlOtfOY1aj2E5TrXzmNWo9hRLg+Lu2+CcHxd23wUavvZIam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qqN9G2IWOcLRvwQT7tSZf+i0XRvMscZOUuY0n9S1ZDjaGU9QBkAdKB+mRa6s/qYtGz0hZYXOWqKtaKbsmrRqtSlUKf39vfLO0FV62KqqPpTaV/kFau/t75Z2gqvWxVVR9KbSv8gsb/ABFwNa2eW6nSiIvChCIiAIiIAiIgCIiAIiIAiIgCIiAIiIAiIgCIiAIiIAiIgCIiAL1eL1AcI6ip++XzC1zZ/UxaNnpCyM3qKn75fMLXNn9TFo2ekLJDzdidM7uMwKf39vfLO0FV62KqqPpTaV/kFau/t75Z2gqvWxVVR9KbSv8AIKD/ABFwNe2eW6nSiIvChCIiAIiIAiIgCIiAIiIAiIgCIiAIiIAiIgCIiAIiIAiIgCIiAL1eL1AcI6ip++XzC1zZ/UxaNnpCyM3qKn75fNa5s/qYtGz0hZIebsTpndxmBT+/t75Z2gqvWxVVR9KbSv8AIK1d/b3yztBVetiqqj6U2lf5BRf4i4GvbPLdTpREUShCIiAIiIAiIgCIiAIiIAiIgCIiAIiIAiIgCIiAIiIAiIgCIiAL1eL1AcLeoqfvl8wtc2f1MWjZ6QsjN6ip++XzC1zZ/UxaNnpCyQ83YnTO7jMCn9/b3yztBVetiqqj6U2lf5BWrv7e+WdoKr1sVVUfSm0r/IKD/EXA17Z5bqdKIi8KEIiIAiIgCIiAIiIAiIgCIiAIiIAiIgCIiAIiIAiIgCIv3DCahzWN6Ujmsb9zjcPNFWiVUk1FcqIh+V4rPod7OlmYwkv6zDNx6UQbdib+xpd7RPP9R2fItTevlgBMMgeL6hzgb7mMGWGNgyue8i9p7L7v3qGaZsj3autTEs36KmalU4kHXq/rV0j6B+BKwxyXNcWvyOAc28Ej9CF/JWyKipVCsc1WrRThb1FT98vmFrmz+pi0bPSFkYdRU/fL5ha5s/qYtGz0hZYebsTpHdxmBT+/t75Z2gqvWxVVR9KbSv8AIK1d/b3yztBVetiqqj6U2lf5BRd4i4GvbPLdTpREUShCIiAIiIAiIgCIiAIiIAiIgCIiAIiIAiIgCIiAIiIApRuCsc2jPjLvZh9lmlcMp/xYSf8AIL5W5uxDuhqY4Q7AD8IvddeWsa284I7TzAfrf2K4JrDbuMijxDjUAObTmO6LGiQtvAjwABfkyhw5jhXgArTt7J3WdyQpVc+ha6OibtEkfyTkfTYwRgAcwAAXq5zXCK4SMkivNwx0b2NvPMMIjAv/AMl0L5xLDJEtJGqi/VKHVI5HclPh7pNzEFtRSF7WskuL8ZeGHCZE5rDK4C/AGFfd9FSpFxNzsIAm5wBGEL8jrjzXi43KzN87dF/DRiljPtzDCnu/phvyM/yIP7NPxVZrtNBRytg1nrwXkhzWlpGLIjGpxTmpwt6ip++XzC1zZ/UxaNnpCyM3qKn75fMLXNn9TFo2ekLo4ebsTcd3GYFP7+3vlnaCq9bFVVH0ptK/yCtXf298s7QVXrYqqo+lNpX+QUH+IuBr2zy3U6URF4UIREQBERAEREAREQBERAEREAREQBERAEREAREQBERASLcRCH1DnOgdK2NoAwb/AGHOddzAgkkX81913NlVrwt4Inhlc57oGvkMuEGvdG58YYKhxAw33BgaS4uIafgFEN7OSB0YaHtxzS98jCQHueXXBwH9QDQ3KPgp7zLjrdpSaz22rKoiei1ovT+zr7JZ2fp2pz4fydttboYTFdG6GoEwexzGytc94MRubG1oOHe7ABvuADiSci+M+oFkU2HM68U8QMrue/AZlI+JJH+11tYGkkAAnnIAvP6qE751dKKfFsb/ACnFjpngnmbIAIjkuBw3RnnygFYrTbl0vNFFq6qIvvXnz9vbghl1P07HP58CubStF9rTSyydOVxcR/aOYMH0DQB+y5l4vV2rWo1Ea3khxrnK5yuXmpwjqKn75fMLXNn9TFo2ekLIzeoqfvl8wtc2f1MWjZ6QssPN2J0ju4zAp/f298s7QVXrYqqo+lNpX+QVq7+3vlnaCq9bFVVH0ptK/wAgov8AEXA17Z5bqdKIiiUIREQBERAEREAREQBERAEREAREQBERAEREAREQBF/SCE1L2MblfI5rGAkAFzjcMp5lIGbjDDFLJU1DYGxQxyhjgcbI54vxbG5SbriC67nGUAZVHXbrIyvFTYjs8kiazU4Eb5/25vofiFJNym6d9nytZLPNiZC1uFjScUSbg66TCbg5RfkyKNX3DLk5r/1+C6aemcXAuZ7I5sIjn7CR45PqsNpijljVryw0TZ7RNOiRVpXivomJbNPuvp6Z7xJWMlbc0RmON7jeL8Ikxswe1oyE9EnJfcK83bWky062Z0bw6O6LBuvAvxQvcQQPavwhfdfkuXZDFigPj2r51u05kxbmi8glpvN2Qi8Dxb/tUthssUE+u2vFKelPsifQ7PSmhHrZHbNyq5PT3+h8ZeoRdeCLiMhB5wfgUXRHzZzVaqtclFQ4R1FT98vmFrmz+pi0bPSFkYdRU/fL5ha5s/qYtGz0hZIebsTpHdxmBT+/t75Z2gqvWxVVR9KbSv8AIK1d/b3yztBVetiqqj6U2lf5BQf4i4GvbPLdTpREXhQhERAEREAREQBERAEREAREQBERAEREAREQBERAfU3O2hFZMwllDnGLBwGBjXB4JueSSRglowSMhvyjIrdtuibulopGxvyVEQdE9vbfc9v6tNwBHaCqOU53CbuG2W3+HqnXRAnESXEiO83mN92UNvJIPZeQcl11Bpixvk1bRCn7m/8Aci70ba2omxk5KRqOwKmF7i6BwEGE6QkZLgCCWf33Xk5OwFfSpGAtB57+1WPU7rKGiGH/ABMRLuYRObJI8/ABl5JVd1YbXSyPiaYIJDe2Jt14+Lr/AOi/+1uQdh7VhhtstqrtGaqJ6+mB22gW7BqxRpVta19vz7n5gqhMSLxfhOAy5SB2/wCj+2VK2PGRvy3XDCBPMC3KCfpeF12U2CFj4JS8vfK11G1shiZH7Jw3n2XNP9pyONzhkGVy/rZzIqEONfEXSvZfDEHDC9iRoOQD2HOOMIfhZA3sW4jONW8jdfpTVR8UjP31pRPWv5/BH7Ys5sMUMrXuc+Q4E7XtLCx+AHMwQcuCWAi/L0L78tw+Su218Nr2h7y4YILb7sh5nDIB8B+x7FxKzgRUYnGp810s1zLW9Hp+71x51OFvUVP3y+YWubP6mLRs9IWRm9RU/fL5ha5s/qYtGz0hbUPN2JZO7jMCn9/b3yztBVetiqqj6U2lf5BWrv7e+WdoKr1sVVUfSm0r/IKD/EXA17Z5bqdKIi8KEIiIAiIgCIiAIiIAiIgCIiAIiIAiIgCIiAIiIAiIgP6U78W9hN5GUZAT7RGT/wCj91KqWnkqWtxcTiCBcX+w3/tl8AVEHDCB/wDXH4qdblbVZPDc6Roc0j2XODXC9oJFxy8962bPYYbUq7RVqnp7l9YdO2mxQ7GFEpVeKpx/mhxVNHi8MzXFrWzRggXMZUGLCjIJOEbnBt5wQP1X7gjFV7IlDpHPpMVizjLoRTOjc72g0kDAYT2DCPavsWnbEFHG4vmbe0FzQ2RuMwm+0MC7LhXgLn4XeyM1FVE8CP2Y8GmDbsIgEuc1jGuc4loy8131KyTWKCKVraojV914/VERedeH1CaStMtZnKqvT1RPthQh9tvvmc0PD2xXtDg3BvcbsMc5vuIu/YrhX7nkxz3uAuD3vcBffcHPJAPx51+FqORqKqNSiFTaJ5LRIski1VfXDgcLeoqfvl8wtc2f1MWjZ6QsjDqKn75fMLXNn9TFo2ekKUPN2JfO7jMCn9/b3yztBVetiqqj6U2lf5BWrv7e+WdoKr1sVV0fSm0r/IKLvEXA17Z5bqdCIiiUIREQBERAEREAREQBERAEREAREQBERAEREARddl0ba+VrXyCNvO5xuLrrwLmAkAnL2kfvzKb8QKGraDFXPjOTrg3BJ/yawH9nLE+ZrFotfsbkNiklbrNoV6iku6DcPJYDC81EMjA0vyEteWjtA9ofQe1lOQZVG1Nj2vSrTDLA+JaPQ8Uk3AgOrLnAEGI84BGSZnx/VRv/AGTkAHOT8ApXuLpTSSl8kUhvwQ19O+PCjF97mOEowHX3N+owRcvZbHLaoXtjT0MtjkbHM1zl4HLvjRCKvqQ0BowIrgAALsQPh9b1Ld1Bx1jvcObDpnfsZGXeoL4G7Kk4Rq4XNDmCVoa59RLEXPe14AxlzRHE0Bzea/IDevttgNdTFjmQxtlYcIxxvBYHty4IkkcyLIbvZaLuYELAmgp3sgRVRFjpXpT/AEWCWqNiy+zvz+ytV6vBl/Xtu5r/AKL1bJSqnE4W9RU/fL5ha5s/qYtGz0hZGb1FT98vmFrmz+pi0bPSFOHm7E6V3cZgU7v8PEdZZxJAGJqecgf1sVVmBl7i2owcMlxAcy68rVtp2FTWwWmopoZywEMM8UchaDzhuGDdzBcXEizs20eqwbKk+JVdrItAj26uq5tTL+KHzR/KNMSPmj+Ua1BxIs7NtHqsGynEizs20eqwbKjsXXjzsvjQy/iR80fyjTFD5o/lGtQcSLOzbR6rBspxIs7NtHqsGymxdeHZfGhl/Ej5o/lGmJHzR/KNag4kWdm2j1WDZTiRZ2baPVYNlNi68Oy+NDL+KHzR/KNMSPmj+Ua1BxIs7NtHqsGynEizs20eqwbKbF14dl8aGX8SPmj+UaYofNH8o1qDiRZ2baPVYNlOJFnZto9Vg2U2Lrw7L40Mv4kfNH8o0xI+aP5RrUHEizs20eqwbKcSLOzbR6rBspsXXh2XxoZfxQ+aP5RpiR80fyjWoOJFnZto9Vg2U4kWdm2j1WDZTYuvDsvjQy/iR80fyjTFD5o/lGtQcSLOzbR6rBspxIs7NtHqsGymxdeHZfGhl/Ej5o/lGmJHzR/KNag4kWdm2j1WDZTiRZ2baPVYNlNi68Oy+NDL+KHzR/KNMSPmj+Ua1BxIs7NtHqsGynEizs20eqwbKbF14dl8aGZaSU0Lw9lVc4C4XmM9oPb9QPBSCm3YNj6yOFxDMEOicIXk/wBxIyfDmu+nwV9cSLOzbR6rBspxIs7NtHqsGyvUjcn+WRLWYiURtChbV3Vx1sZZF7OEwxl80gkexhBDmxDCIbfhO9r68yjOKHzR/KNag4kWdm2j1WDZTiRZ2baPVYNlFicvrkeKsa95tcTNFnyR0cgc+UytAIuxjGOF4uwmm4i8fUEeYm1Futo4WNaKkswRzPp73X9uWOYhx+vs/srh4kWdm2j1WDZTiRZ2baPVYNlZ4nyxJRruBhfFC/jqfYoy1d18Uz4TE5smKc5389rGRkltwwWskLwe3Cxg+3tXPVbtHzD2P4aJw5nNYZXA/Fv8RJIGn6gX/VX3xIs7NtHqsGynEizs20eqwbKi9ZXrVXqZGJExKIxDL+KHzR/KNMUPmj+Ua1BxIs7NtHqsGynEizs20eqwbKw7F1497L40MvShlPBK0SBxcHHK5t5J/T9Frez+pi0bPSF8niTZw/46k1WDZX3WtDAABcBkAHMB8AskbNSvE9e/WpRKUP/Z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8EA7F1-479F-714E-A300-358365CF29A2}"/>
              </a:ext>
            </a:extLst>
          </p:cNvPr>
          <p:cNvSpPr txBox="1"/>
          <p:nvPr/>
        </p:nvSpPr>
        <p:spPr>
          <a:xfrm>
            <a:off x="467544" y="836712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Dados los siguientes monomios, completa la tabla: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33A028-C1A0-BD41-9DE4-6DABA801E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59495"/>
              </p:ext>
            </p:extLst>
          </p:nvPr>
        </p:nvGraphicFramePr>
        <p:xfrm>
          <a:off x="623038" y="1892616"/>
          <a:ext cx="7693378" cy="3913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2976">
                  <a:extLst>
                    <a:ext uri="{9D8B030D-6E8A-4147-A177-3AD203B41FA5}">
                      <a16:colId xmlns:a16="http://schemas.microsoft.com/office/drawing/2014/main" val="558867762"/>
                    </a:ext>
                  </a:extLst>
                </a:gridCol>
                <a:gridCol w="1922976">
                  <a:extLst>
                    <a:ext uri="{9D8B030D-6E8A-4147-A177-3AD203B41FA5}">
                      <a16:colId xmlns:a16="http://schemas.microsoft.com/office/drawing/2014/main" val="1922360498"/>
                    </a:ext>
                  </a:extLst>
                </a:gridCol>
                <a:gridCol w="1923713">
                  <a:extLst>
                    <a:ext uri="{9D8B030D-6E8A-4147-A177-3AD203B41FA5}">
                      <a16:colId xmlns:a16="http://schemas.microsoft.com/office/drawing/2014/main" val="1220783563"/>
                    </a:ext>
                  </a:extLst>
                </a:gridCol>
                <a:gridCol w="1923713">
                  <a:extLst>
                    <a:ext uri="{9D8B030D-6E8A-4147-A177-3AD203B41FA5}">
                      <a16:colId xmlns:a16="http://schemas.microsoft.com/office/drawing/2014/main" val="3333478993"/>
                    </a:ext>
                  </a:extLst>
                </a:gridCol>
              </a:tblGrid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Monomios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Coeficiente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Parte Literal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Grado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47876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15x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02388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10xyx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136607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2x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84957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177067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3x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130140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6ab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975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5x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6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26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monomios: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A6B5F32-CBD3-944D-A7BD-F079E0200467}"/>
              </a:ext>
            </a:extLst>
          </p:cNvPr>
          <p:cNvSpPr/>
          <p:nvPr/>
        </p:nvSpPr>
        <p:spPr>
          <a:xfrm>
            <a:off x="755576" y="5142517"/>
            <a:ext cx="41380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u="sng" dirty="0"/>
              <a:t>Observación:</a:t>
            </a:r>
            <a:r>
              <a:rPr lang="es-ES" sz="2400" dirty="0"/>
              <a:t> </a:t>
            </a:r>
          </a:p>
          <a:p>
            <a:r>
              <a:rPr lang="es-ES" sz="2400" dirty="0"/>
              <a:t> 3x + 4y = No se puede</a:t>
            </a:r>
          </a:p>
          <a:p>
            <a:r>
              <a:rPr lang="es-ES" sz="2400" dirty="0"/>
              <a:t> 3x</a:t>
            </a:r>
            <a:r>
              <a:rPr lang="es-ES" sz="2400" dirty="0">
                <a:sym typeface="Symbol" pitchFamily="2" charset="2"/>
              </a:rPr>
              <a:t></a:t>
            </a:r>
            <a:r>
              <a:rPr lang="es-ES" sz="2400" dirty="0"/>
              <a:t>4y= 12xy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0177D0-92C3-1F4B-B1EE-7D7052C5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20750"/>
              </p:ext>
            </p:extLst>
          </p:nvPr>
        </p:nvGraphicFramePr>
        <p:xfrm>
          <a:off x="755576" y="1299671"/>
          <a:ext cx="784887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928028905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841617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SUMA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</a:rPr>
                        <a:t>3a + 4a = 7a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</a:rPr>
                        <a:t>2x + 3x=5x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</a:rPr>
                        <a:t>a + b = No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85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RESTA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6b - 3b = 3b</a:t>
                      </a:r>
                    </a:p>
                    <a:p>
                      <a:r>
                        <a:rPr lang="es-ES" sz="2400" dirty="0"/>
                        <a:t>4x – 2x = 2x</a:t>
                      </a:r>
                    </a:p>
                    <a:p>
                      <a:r>
                        <a:rPr lang="es-ES" sz="2400" dirty="0"/>
                        <a:t>x – y = No</a:t>
                      </a:r>
                      <a:endParaRPr lang="es-E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26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PRODUCTO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3x</a:t>
                      </a:r>
                      <a:r>
                        <a:rPr lang="es-ES" sz="2400" baseline="30000" dirty="0"/>
                        <a:t>2 </a:t>
                      </a:r>
                      <a:r>
                        <a:rPr lang="es-ES" sz="2400" dirty="0">
                          <a:sym typeface="Symbol" pitchFamily="2" charset="2"/>
                        </a:rPr>
                        <a:t></a:t>
                      </a:r>
                      <a:r>
                        <a:rPr lang="es-ES" sz="2400" dirty="0"/>
                        <a:t> 5x</a:t>
                      </a:r>
                      <a:r>
                        <a:rPr lang="es-ES" sz="2400" baseline="30000" dirty="0"/>
                        <a:t>3 </a:t>
                      </a:r>
                      <a:r>
                        <a:rPr lang="es-ES" sz="2400" dirty="0"/>
                        <a:t>=15x</a:t>
                      </a:r>
                      <a:r>
                        <a:rPr lang="es-ES" sz="2400" baseline="30000" dirty="0"/>
                        <a:t>2+3 </a:t>
                      </a:r>
                      <a:r>
                        <a:rPr lang="es-ES" sz="2400" dirty="0"/>
                        <a:t>=15x</a:t>
                      </a:r>
                      <a:r>
                        <a:rPr lang="es-ES" sz="2400" baseline="30000" dirty="0"/>
                        <a:t>5</a:t>
                      </a:r>
                    </a:p>
                    <a:p>
                      <a:r>
                        <a:rPr lang="es-ES" sz="2400" dirty="0"/>
                        <a:t>4a </a:t>
                      </a:r>
                      <a:r>
                        <a:rPr lang="es-ES" sz="2400" dirty="0">
                          <a:sym typeface="Symbol" pitchFamily="2" charset="2"/>
                        </a:rPr>
                        <a:t></a:t>
                      </a:r>
                      <a:r>
                        <a:rPr lang="es-ES" sz="2400" dirty="0"/>
                        <a:t> 5b = 20ab  </a:t>
                      </a:r>
                      <a:endParaRPr lang="es-E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58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COCIENTE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4a</a:t>
                      </a:r>
                      <a:r>
                        <a:rPr lang="es-ES" sz="2400" baseline="30000" dirty="0"/>
                        <a:t>4</a:t>
                      </a:r>
                      <a:r>
                        <a:rPr lang="es-ES" sz="2400" dirty="0"/>
                        <a:t> : 2a</a:t>
                      </a:r>
                      <a:r>
                        <a:rPr lang="es-ES" sz="2400" baseline="30000" dirty="0"/>
                        <a:t>2</a:t>
                      </a:r>
                      <a:r>
                        <a:rPr lang="es-ES" sz="2400" dirty="0"/>
                        <a:t> = (4:2)a</a:t>
                      </a:r>
                      <a:r>
                        <a:rPr lang="es-ES" sz="2400" baseline="30000" dirty="0"/>
                        <a:t>4-2</a:t>
                      </a:r>
                      <a:r>
                        <a:rPr lang="es-ES" sz="2400" dirty="0"/>
                        <a:t> = 2a</a:t>
                      </a:r>
                      <a:r>
                        <a:rPr lang="es-ES" sz="2400" baseline="30000" dirty="0"/>
                        <a:t>2</a:t>
                      </a:r>
                      <a:endParaRPr lang="es-E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9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292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Realiza las siguientes operaciones con monomios: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2AF8F4-24AC-5D4E-A9CE-F3FF90CB1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46"/>
          <a:stretch/>
        </p:blipFill>
        <p:spPr>
          <a:xfrm>
            <a:off x="1659305" y="1772816"/>
            <a:ext cx="5576991" cy="44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98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Realiza las siguientes operaciones con monomios: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0BCE85-6AC8-4C4A-8E3A-B88691EFC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70337"/>
            <a:ext cx="5750528" cy="44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5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Realiza las siguientes operaciones con monomios: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F68214-0EE4-3046-9DF1-4A22B61D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49706"/>
            <a:ext cx="5845498" cy="45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0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Ecuaciones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2420888"/>
            <a:ext cx="1728192" cy="5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3960440" cy="59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s://encrypted-tbn0.gstatic.com/images?q=tbn:ANd9GcQrEw_PIV-ZKc7KKAli4C2KIAI8FVCmpFtIWbV6jppElGyzrtZf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861048"/>
            <a:ext cx="2244849" cy="2445095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4D47F2E-01D9-E54A-BD26-358A4D77A0D4}"/>
              </a:ext>
            </a:extLst>
          </p:cNvPr>
          <p:cNvSpPr/>
          <p:nvPr/>
        </p:nvSpPr>
        <p:spPr>
          <a:xfrm>
            <a:off x="611560" y="1168771"/>
            <a:ext cx="7920880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R="14605" algn="just">
              <a:spcBef>
                <a:spcPts val="300"/>
              </a:spcBef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Una ecuación es una igualdad entre dos expresiones algebraicas.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Ecuaciones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4831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4B49C9-CBA2-1949-AFF4-2D2BE37B463C}"/>
              </a:ext>
            </a:extLst>
          </p:cNvPr>
          <p:cNvSpPr/>
          <p:nvPr/>
        </p:nvSpPr>
        <p:spPr>
          <a:xfrm>
            <a:off x="580806" y="1231627"/>
            <a:ext cx="81369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4605" algn="just">
              <a:spcBef>
                <a:spcPts val="300"/>
              </a:spcBef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Las letras de una ecuación se les llama </a:t>
            </a:r>
            <a:r>
              <a:rPr lang="es-ES" u="sng" dirty="0" err="1">
                <a:solidFill>
                  <a:schemeClr val="bg1"/>
                </a:solidFill>
                <a:ea typeface="Times New Roman" panose="02020603050405020304" pitchFamily="18" charset="0"/>
              </a:rPr>
              <a:t>incognitas</a:t>
            </a:r>
            <a:r>
              <a:rPr lang="es-ES" u="sng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 Cada lado de la igualdad se denomina </a:t>
            </a:r>
            <a:r>
              <a:rPr lang="es-ES" u="sng" dirty="0">
                <a:solidFill>
                  <a:schemeClr val="bg1"/>
                </a:solidFill>
                <a:ea typeface="Times New Roman" panose="02020603050405020304" pitchFamily="18" charset="0"/>
              </a:rPr>
              <a:t>miembro de la ecuación</a:t>
            </a: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01E3A32-991F-7149-BB6D-36D66F176CEA}"/>
              </a:ext>
            </a:extLst>
          </p:cNvPr>
          <p:cNvSpPr/>
          <p:nvPr/>
        </p:nvSpPr>
        <p:spPr>
          <a:xfrm>
            <a:off x="568211" y="4987182"/>
            <a:ext cx="81369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Resolver una ecuación consiste en encontrar aquellos </a:t>
            </a:r>
            <a:r>
              <a:rPr lang="es-ES" dirty="0" err="1">
                <a:solidFill>
                  <a:schemeClr val="bg1"/>
                </a:solidFill>
                <a:ea typeface="Times New Roman" panose="02020603050405020304" pitchFamily="18" charset="0"/>
              </a:rPr>
              <a:t>nºs</a:t>
            </a: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 que la cumplen aplicando distintas técnicas para ello.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B92007B-BE5C-8742-9FE6-0C9A95A507EC}"/>
              </a:ext>
            </a:extLst>
          </p:cNvPr>
          <p:cNvSpPr/>
          <p:nvPr/>
        </p:nvSpPr>
        <p:spPr>
          <a:xfrm>
            <a:off x="568211" y="588583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</a:rPr>
              <a:t>Ejemplo: x=1 es solución de x+3=4 ya que 1+3=4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9AB390-C8EE-0C45-AE7E-895865DFA378}"/>
              </a:ext>
            </a:extLst>
          </p:cNvPr>
          <p:cNvSpPr/>
          <p:nvPr/>
        </p:nvSpPr>
        <p:spPr>
          <a:xfrm>
            <a:off x="580806" y="3450636"/>
            <a:ext cx="8136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4605" algn="just">
              <a:spcBef>
                <a:spcPts val="300"/>
              </a:spcBef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Cuando hay una sola </a:t>
            </a:r>
            <a:r>
              <a:rPr lang="es-ES" dirty="0" err="1">
                <a:solidFill>
                  <a:schemeClr val="bg1"/>
                </a:solidFill>
                <a:ea typeface="Times New Roman" panose="02020603050405020304" pitchFamily="18" charset="0"/>
              </a:rPr>
              <a:t>incognita</a:t>
            </a: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</a:rPr>
              <a:t>, el grado de la ecuación es el mayor exponente de dicha </a:t>
            </a:r>
            <a:r>
              <a:rPr lang="es-ES" dirty="0" err="1">
                <a:solidFill>
                  <a:schemeClr val="bg1"/>
                </a:solidFill>
                <a:ea typeface="Times New Roman" panose="02020603050405020304" pitchFamily="18" charset="0"/>
              </a:rPr>
              <a:t>incognita</a:t>
            </a:r>
            <a:endParaRPr lang="es-ES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816175-0F07-134C-91F9-36F58B26565A}"/>
              </a:ext>
            </a:extLst>
          </p:cNvPr>
          <p:cNvSpPr/>
          <p:nvPr/>
        </p:nvSpPr>
        <p:spPr>
          <a:xfrm>
            <a:off x="503548" y="4305221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</a:rPr>
              <a:t>Ejemplo: 3x = x + 6 </a:t>
            </a: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grado 1 // x</a:t>
            </a:r>
            <a:r>
              <a:rPr lang="es-ES" sz="2000" baseline="30000" dirty="0">
                <a:solidFill>
                  <a:schemeClr val="bg1"/>
                </a:solidFill>
                <a:ea typeface="Times New Roman" panose="02020603050405020304" pitchFamily="18" charset="0"/>
              </a:rPr>
              <a:t>2</a:t>
            </a: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</a:rPr>
              <a:t>-x=1 </a:t>
            </a: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grado 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</a:rPr>
              <a:t>Completa la siguiente tabla: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9DCA38-EA90-B241-BBF7-847AD0410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52785"/>
              </p:ext>
            </p:extLst>
          </p:nvPr>
        </p:nvGraphicFramePr>
        <p:xfrm>
          <a:off x="623038" y="1484784"/>
          <a:ext cx="8053419" cy="49377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2898">
                  <a:extLst>
                    <a:ext uri="{9D8B030D-6E8A-4147-A177-3AD203B41FA5}">
                      <a16:colId xmlns:a16="http://schemas.microsoft.com/office/drawing/2014/main" val="413367634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123656712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1433125127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Expresión algebraica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¿Es una ecuación? (Si/No)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Grado de dicha ecuación</a:t>
                      </a:r>
                      <a:endParaRPr lang="es-E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06565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</a:rPr>
                        <a:t>3x + 4x + 5x</a:t>
                      </a:r>
                      <a:endParaRPr lang="es-E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91611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2x + 4x = 6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070349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</a:rPr>
                        <a:t>2x</a:t>
                      </a:r>
                      <a:r>
                        <a:rPr lang="es-ES" sz="280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</a:rPr>
                        <a:t> – 5x  + 1 = 0</a:t>
                      </a:r>
                      <a:endParaRPr lang="es-E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7430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</a:rPr>
                        <a:t>3x</a:t>
                      </a:r>
                      <a:r>
                        <a:rPr lang="es-ES" sz="280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</a:rPr>
                        <a:t> - 4x</a:t>
                      </a:r>
                      <a:endParaRPr lang="es-E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5616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-1 = 0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59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1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bg1"/>
                </a:solidFill>
              </a:rPr>
              <a:t>Averigua qué </a:t>
            </a:r>
            <a:r>
              <a:rPr lang="es-ES" dirty="0" err="1">
                <a:solidFill>
                  <a:schemeClr val="bg1"/>
                </a:solidFill>
              </a:rPr>
              <a:t>nºs</a:t>
            </a:r>
            <a:r>
              <a:rPr lang="es-ES" dirty="0">
                <a:solidFill>
                  <a:schemeClr val="bg1"/>
                </a:solidFill>
              </a:rPr>
              <a:t> son solución de estas ecuaciones de 1º grado haciendo la comprobación: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9DCA38-EA90-B241-BBF7-847AD0410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17094"/>
              </p:ext>
            </p:extLst>
          </p:nvPr>
        </p:nvGraphicFramePr>
        <p:xfrm>
          <a:off x="623038" y="1589053"/>
          <a:ext cx="8053419" cy="46695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8802">
                  <a:extLst>
                    <a:ext uri="{9D8B030D-6E8A-4147-A177-3AD203B41FA5}">
                      <a16:colId xmlns:a16="http://schemas.microsoft.com/office/drawing/2014/main" val="413367634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123656712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1433125127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s-E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Ecuación 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Posibles soluciones 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Solución y cuentas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0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 </a:t>
                      </a: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+ 7 = </a:t>
                      </a:r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 </a:t>
                      </a: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 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 –1, –5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91611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 </a:t>
                      </a: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+ 2 = 4</a:t>
                      </a:r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 </a:t>
                      </a: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 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 –2, –3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070349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s-ES" sz="3200" i="1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" sz="16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–5=–1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–2, –10, 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7430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–3=7–</a:t>
                      </a:r>
                      <a:r>
                        <a:rPr lang="es-ES" sz="3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 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2, 4, 6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5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37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Dadas las siguientes ecuaciones, inventa una frase cuya traducción a lenguaje a algebraico sea precisamente dicha ecuación: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35884"/>
              </p:ext>
            </p:extLst>
          </p:nvPr>
        </p:nvGraphicFramePr>
        <p:xfrm>
          <a:off x="623038" y="1844824"/>
          <a:ext cx="7899217" cy="4023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8802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  <a:gridCol w="5390415">
                  <a:extLst>
                    <a:ext uri="{9D8B030D-6E8A-4147-A177-3AD203B41FA5}">
                      <a16:colId xmlns:a16="http://schemas.microsoft.com/office/drawing/2014/main" val="4063629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Frase que da lugar a dicha ecuación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</a:rPr>
                        <a:t>x+5=7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8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x+x+1+x+2=12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2x=8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73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3x-2=7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261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4x+2x=6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12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2x+1=9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24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40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+1=26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2x+3x=x+8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2(x+1)=8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6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</a:rPr>
                        <a:t>4x+5x=2x+7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21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5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Matemáticas chocolateras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 l="4283" r="7911"/>
          <a:stretch>
            <a:fillRect/>
          </a:stretch>
        </p:blipFill>
        <p:spPr bwMode="auto">
          <a:xfrm>
            <a:off x="5724128" y="4409653"/>
            <a:ext cx="295232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9552" y="119675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i="1" dirty="0">
                <a:solidFill>
                  <a:schemeClr val="bg1"/>
                </a:solidFill>
              </a:rPr>
              <a:t>1. ¿Cuántas veces por semana te apetece comer chocolate? (Debe ser un número entre 1 vez y menos de 10 veces)</a:t>
            </a:r>
          </a:p>
          <a:p>
            <a:pPr marL="342900" indent="-342900"/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2. Multiplica este número por 2 (para que sea par).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3. Suma 5.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4. Multiplica el resultado por 50.(Voy a esperar a que pongas en</a:t>
            </a:r>
          </a:p>
          <a:p>
            <a:r>
              <a:rPr lang="es-ES" i="1" dirty="0">
                <a:solidFill>
                  <a:schemeClr val="bg1"/>
                </a:solidFill>
              </a:rPr>
              <a:t>marcha la calculadora)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5. Si ya has cumplido años en el 2024 suma 1769. Si aún no ha sido tu cumple este año </a:t>
            </a:r>
            <a:r>
              <a:rPr lang="es-ES" i="1">
                <a:solidFill>
                  <a:schemeClr val="bg1"/>
                </a:solidFill>
              </a:rPr>
              <a:t>suma 1773.</a:t>
            </a:r>
            <a:endParaRPr lang="es-ES" i="1" dirty="0">
              <a:solidFill>
                <a:schemeClr val="bg1"/>
              </a:solidFill>
            </a:endParaRP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6 Ahora resta el año en que naciste </a:t>
            </a:r>
          </a:p>
          <a:p>
            <a:r>
              <a:rPr lang="es-ES" i="1" dirty="0">
                <a:solidFill>
                  <a:schemeClr val="bg1"/>
                </a:solidFill>
              </a:rPr>
              <a:t>(número de cuatro dígitos).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El resultado es un número de tres dígitos.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1. Ecuaciones del tipo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x+a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=b y x-a=b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1944216" cy="7819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5485500-9961-9849-8276-86D0694C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92" y="4293095"/>
            <a:ext cx="201257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8339452-D884-B94A-8275-0AEF46FB6A8D}"/>
              </a:ext>
            </a:extLst>
          </p:cNvPr>
          <p:cNvGrpSpPr/>
          <p:nvPr/>
        </p:nvGrpSpPr>
        <p:grpSpPr>
          <a:xfrm>
            <a:off x="899592" y="4077072"/>
            <a:ext cx="7416824" cy="954107"/>
            <a:chOff x="899592" y="4077072"/>
            <a:chExt cx="7416824" cy="954107"/>
          </a:xfrm>
        </p:grpSpPr>
        <p:pic>
          <p:nvPicPr>
            <p:cNvPr id="5121" name="Imagen 71724" descr="Resultado de imagen de video icono">
              <a:extLst>
                <a:ext uri="{FF2B5EF4-FFF2-40B4-BE49-F238E27FC236}">
                  <a16:creationId xmlns:a16="http://schemas.microsoft.com/office/drawing/2014/main" id="{7E11F6C6-C239-9142-AB11-1CBD9A1B1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r="22098"/>
            <a:stretch>
              <a:fillRect/>
            </a:stretch>
          </p:blipFill>
          <p:spPr bwMode="auto">
            <a:xfrm>
              <a:off x="899592" y="4086200"/>
              <a:ext cx="925817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087F588-EE54-3B4B-BEB7-FC58EA851F22}"/>
                </a:ext>
              </a:extLst>
            </p:cNvPr>
            <p:cNvSpPr/>
            <p:nvPr/>
          </p:nvSpPr>
          <p:spPr>
            <a:xfrm>
              <a:off x="2123728" y="4077072"/>
              <a:ext cx="6192688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Visualiza en casa el vídeo 1 de Álgebra “Ecuaciones Tipos 1 y 2” </a:t>
              </a:r>
              <a:endParaRPr lang="es-E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1 e inventa una frase que de lugar a cada ecuación: 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53728"/>
              </p:ext>
            </p:extLst>
          </p:nvPr>
        </p:nvGraphicFramePr>
        <p:xfrm>
          <a:off x="623038" y="1556792"/>
          <a:ext cx="7693378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3378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a)  x + 3 = 4 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8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b)  x + 6 = - 4 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c) x – 2= - 4 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73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d) x – 9 = 5 </a:t>
                      </a: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261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e) x – 3 = - 7 </a:t>
                      </a: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12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f) 6= x – 5 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24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g)  x + 1 = - 2	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h) x – 7 = - 6 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i) x – 7 = 8 </a:t>
                      </a:r>
                      <a:r>
                        <a:rPr lang="es-ES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6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j) x – 2 = - 8 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21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89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2. Ecuaciones del tipo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ax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=b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1570751" cy="63740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2 e inventa una frase que de lugar a cada ecuación: 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1533"/>
              </p:ext>
            </p:extLst>
          </p:nvPr>
        </p:nvGraphicFramePr>
        <p:xfrm>
          <a:off x="623038" y="1556792"/>
          <a:ext cx="7693378" cy="4840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3378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a) 3x = 6 </a:t>
                      </a: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8030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b)  4x = - 16 </a:t>
                      </a: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5085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c) –x = - 4 </a:t>
                      </a: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7334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d) -6x = 18 </a:t>
                      </a: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26100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e) -3x = - 12 </a:t>
                      </a:r>
                      <a:r>
                        <a:rPr lang="es-ES" sz="4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1261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f) 2x = 10 </a:t>
                      </a: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2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2 e inventa una frase que de lugar a cada ecuación: 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65948"/>
              </p:ext>
            </p:extLst>
          </p:nvPr>
        </p:nvGraphicFramePr>
        <p:xfrm>
          <a:off x="623038" y="1556792"/>
          <a:ext cx="7693378" cy="4840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3378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g)  2x = - 8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h) -6x = - 6 </a:t>
                      </a: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i) 3x = 8 </a:t>
                      </a: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6714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j) -2x = - 5 </a:t>
                      </a: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21912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k) 3x = - 9 </a:t>
                      </a: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9254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l) - 8x = 8 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63472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m) -4x = 8 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49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906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3. Ecuaciones del tipo x/a=b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b="20280"/>
          <a:stretch>
            <a:fillRect/>
          </a:stretch>
        </p:blipFill>
        <p:spPr bwMode="auto">
          <a:xfrm>
            <a:off x="3059832" y="1343143"/>
            <a:ext cx="17281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9167" t="79720"/>
          <a:stretch>
            <a:fillRect/>
          </a:stretch>
        </p:blipFill>
        <p:spPr bwMode="auto">
          <a:xfrm>
            <a:off x="701122" y="1340768"/>
            <a:ext cx="1584176" cy="111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17BED97-7442-3240-A049-E718E32E1681}"/>
              </a:ext>
            </a:extLst>
          </p:cNvPr>
          <p:cNvGrpSpPr/>
          <p:nvPr/>
        </p:nvGrpSpPr>
        <p:grpSpPr>
          <a:xfrm>
            <a:off x="863588" y="5085184"/>
            <a:ext cx="7416824" cy="954107"/>
            <a:chOff x="899592" y="4077072"/>
            <a:chExt cx="7416824" cy="954107"/>
          </a:xfrm>
        </p:grpSpPr>
        <p:pic>
          <p:nvPicPr>
            <p:cNvPr id="8" name="Imagen 71724" descr="Resultado de imagen de video icono">
              <a:extLst>
                <a:ext uri="{FF2B5EF4-FFF2-40B4-BE49-F238E27FC236}">
                  <a16:creationId xmlns:a16="http://schemas.microsoft.com/office/drawing/2014/main" id="{585DBFE9-B328-2045-8D51-D1A9F54DD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r="22098"/>
            <a:stretch>
              <a:fillRect/>
            </a:stretch>
          </p:blipFill>
          <p:spPr bwMode="auto">
            <a:xfrm>
              <a:off x="899592" y="4086200"/>
              <a:ext cx="925817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A0972C1-5D76-C741-894D-2D3368F4BA42}"/>
                </a:ext>
              </a:extLst>
            </p:cNvPr>
            <p:cNvSpPr/>
            <p:nvPr/>
          </p:nvSpPr>
          <p:spPr>
            <a:xfrm>
              <a:off x="2123728" y="4077072"/>
              <a:ext cx="6192688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Visualiza en casa el vídeo 2 de Álgebra “Ecuaciones Tipos 3 , 4 y 5” </a:t>
              </a:r>
              <a:endParaRPr lang="es-E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3 e inventa una frase para las 3 primeras ecuaciones: 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31616"/>
                  </p:ext>
                </p:extLst>
              </p:nvPr>
            </p:nvGraphicFramePr>
            <p:xfrm>
              <a:off x="623038" y="1556792"/>
              <a:ext cx="7693378" cy="4480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693378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= 6 </a:t>
                          </a:r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endParaRPr lang="es-E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= - 5 </a:t>
                          </a:r>
                          <a:r>
                            <a:rPr lang="en-U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lang="es-ES" sz="3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3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3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= 6 </a:t>
                          </a:r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3667142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kumimoji="0" lang="es-ES" sz="32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s-ES" sz="400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ES" sz="400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s-ES" sz="400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kumimoji="0" lang="es-ES" sz="40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s-ES" sz="40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s-ES" sz="32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- 4</a:t>
                          </a:r>
                          <a:r>
                            <a:rPr kumimoji="0" lang="es-ES" sz="40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66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es-ES" sz="6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1219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31616"/>
                  </p:ext>
                </p:extLst>
              </p:nvPr>
            </p:nvGraphicFramePr>
            <p:xfrm>
              <a:off x="623038" y="1556792"/>
              <a:ext cx="7693378" cy="4480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693378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37349" r="-165" b="-312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139024" r="-165" b="-21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36145" r="-165" b="-1132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667142"/>
                      </a:ext>
                    </a:extLst>
                  </a:tr>
                  <a:tr h="1044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340244" r="-165" b="-14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12191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5644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3: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369576"/>
                  </p:ext>
                </p:extLst>
              </p:nvPr>
            </p:nvGraphicFramePr>
            <p:xfrm>
              <a:off x="623038" y="1556792"/>
              <a:ext cx="7693378" cy="4408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693378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kumimoji="0" lang="es-ES" sz="36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s-ES" sz="440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ES" sz="440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s-ES" sz="440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kumimoji="0" lang="es-ES" sz="44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s-ES" sz="36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 - 3 </a:t>
                          </a:r>
                          <a:r>
                            <a:rPr kumimoji="0" lang="en-US" sz="3600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54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es-ES" sz="6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4</m:t>
                                  </m:r>
                                  <m: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lang="es-E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=  8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3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4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−6</m:t>
                                  </m:r>
                                </m:den>
                              </m:f>
                              <m:r>
                                <a:rPr lang="es-E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= - 7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3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3667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369576"/>
                  </p:ext>
                </p:extLst>
              </p:nvPr>
            </p:nvGraphicFramePr>
            <p:xfrm>
              <a:off x="623038" y="1556792"/>
              <a:ext cx="7693378" cy="4408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693378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8704" r="-16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128704" r="-16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28704" r="-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6671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8796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4. Ecuaciones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ax+b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=c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483768" y="148478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</a:rPr>
              <a:t>3x+2=14</a:t>
            </a:r>
          </a:p>
        </p:txBody>
      </p:sp>
    </p:spTree>
    <p:extLst>
      <p:ext uri="{BB962C8B-B14F-4D97-AF65-F5344CB8AC3E}">
        <p14:creationId xmlns:p14="http://schemas.microsoft.com/office/powerpoint/2010/main" val="753901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4: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20801"/>
              </p:ext>
            </p:extLst>
          </p:nvPr>
        </p:nvGraphicFramePr>
        <p:xfrm>
          <a:off x="623038" y="1556792"/>
          <a:ext cx="7693378" cy="440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3378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a) 2x +1 = 5</a:t>
                      </a: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b)  -3x+2 = - 13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kumimoji="0" lang="es-ES" sz="3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c) –2x+2 = - 4 </a:t>
                      </a:r>
                      <a:r>
                        <a:rPr kumimoji="0" lang="en-US" sz="3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67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5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 l="4283" r="7911"/>
          <a:stretch>
            <a:fillRect/>
          </a:stretch>
        </p:blipFill>
        <p:spPr bwMode="auto">
          <a:xfrm>
            <a:off x="5724128" y="4409653"/>
            <a:ext cx="295232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Matemáticas chocolateras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3608" y="1556793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chemeClr val="bg1"/>
                </a:solidFill>
              </a:rPr>
              <a:t>El primer dígito es el número de veces que te apetece comer chocolate por semana.</a:t>
            </a:r>
          </a:p>
          <a:p>
            <a:endParaRPr lang="es-ES" sz="2400" i="1" dirty="0">
              <a:solidFill>
                <a:schemeClr val="bg1"/>
              </a:solidFill>
            </a:endParaRPr>
          </a:p>
          <a:p>
            <a:r>
              <a:rPr lang="es-ES" sz="2400" i="1" dirty="0">
                <a:solidFill>
                  <a:schemeClr val="bg1"/>
                </a:solidFill>
              </a:rPr>
              <a:t>Los dos números siguientes son . . .</a:t>
            </a:r>
          </a:p>
          <a:p>
            <a:endParaRPr lang="es-ES" sz="2400" i="1" dirty="0">
              <a:solidFill>
                <a:schemeClr val="bg1"/>
              </a:solidFill>
            </a:endParaRPr>
          </a:p>
          <a:p>
            <a:r>
              <a:rPr lang="es-ES" sz="2400" i="1" dirty="0">
                <a:solidFill>
                  <a:schemeClr val="bg1"/>
                </a:solidFill>
              </a:rPr>
              <a:t>¡¡ TUS AÑOS !! (¡¡¡</a:t>
            </a:r>
            <a:r>
              <a:rPr lang="es-ES" sz="2400" i="1" dirty="0" err="1">
                <a:solidFill>
                  <a:schemeClr val="bg1"/>
                </a:solidFill>
              </a:rPr>
              <a:t>Síííííí</a:t>
            </a:r>
            <a:r>
              <a:rPr lang="es-ES" sz="2400" i="1" dirty="0">
                <a:solidFill>
                  <a:schemeClr val="bg1"/>
                </a:solidFill>
              </a:rPr>
              <a:t>!!! ¡¡¡Tus años!!!)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4: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3659"/>
              </p:ext>
            </p:extLst>
          </p:nvPr>
        </p:nvGraphicFramePr>
        <p:xfrm>
          <a:off x="623038" y="1556792"/>
          <a:ext cx="7693378" cy="3040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3378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24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d) 7x-3 = 4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24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e) -3x -4= -1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090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5. Ecuaciones con varias x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739469" cy="77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5 e inventa un problema que de lugar a la ecuación: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17468"/>
              </p:ext>
            </p:extLst>
          </p:nvPr>
        </p:nvGraphicFramePr>
        <p:xfrm>
          <a:off x="539551" y="1508801"/>
          <a:ext cx="7982704" cy="48325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68553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  <a:gridCol w="3014151">
                  <a:extLst>
                    <a:ext uri="{9D8B030D-6E8A-4147-A177-3AD203B41FA5}">
                      <a16:colId xmlns:a16="http://schemas.microsoft.com/office/drawing/2014/main" val="687698352"/>
                    </a:ext>
                  </a:extLst>
                </a:gridCol>
              </a:tblGrid>
              <a:tr h="27275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es-E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Inventar Problema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25093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a) x+x+1+x+2 = 63 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2018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b)  2x + 2x+1 = 9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841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5 e inventa un problema que de lugar a la ecuación: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72278"/>
              </p:ext>
            </p:extLst>
          </p:nvPr>
        </p:nvGraphicFramePr>
        <p:xfrm>
          <a:off x="539551" y="1508801"/>
          <a:ext cx="7982704" cy="5069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68553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  <a:gridCol w="3014151">
                  <a:extLst>
                    <a:ext uri="{9D8B030D-6E8A-4147-A177-3AD203B41FA5}">
                      <a16:colId xmlns:a16="http://schemas.microsoft.com/office/drawing/2014/main" val="687698352"/>
                    </a:ext>
                  </a:extLst>
                </a:gridCol>
              </a:tblGrid>
              <a:tr h="27275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es-E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Inventar Problema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25093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c)  2x + 3x + 4x = 90 </a:t>
                      </a: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endParaRPr lang="es-E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2018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d)2x + 2x + 2 + 2x + 4 = 18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09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5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62427"/>
              </p:ext>
            </p:extLst>
          </p:nvPr>
        </p:nvGraphicFramePr>
        <p:xfrm>
          <a:off x="539551" y="1508801"/>
          <a:ext cx="8064897" cy="48523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2529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11420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a) 7x-2x  = 15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b) 2x -6x = -4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c) 3 = 10x-4x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06849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d) 2x +1 = 5x-5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797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5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92670"/>
              </p:ext>
            </p:extLst>
          </p:nvPr>
        </p:nvGraphicFramePr>
        <p:xfrm>
          <a:off x="539551" y="1508801"/>
          <a:ext cx="8064897" cy="48523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2529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11420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e) -3x+2 = 2x+ 12 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f)  2x+2 = - 4 +x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g) 7x-3 = 4x+6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06849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h) -3x -4= -1-2x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35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5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22233"/>
              </p:ext>
            </p:extLst>
          </p:nvPr>
        </p:nvGraphicFramePr>
        <p:xfrm>
          <a:off x="539551" y="1508801"/>
          <a:ext cx="8064897" cy="48523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2529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11420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i) 4x-3=2x+1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j) 5x-2x=3x+1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k) 4x-3x+2=x+2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06849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l) 2x-4+5x=4x-1-3x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61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6. Ecuaciones con paréntesis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528392" cy="73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A44E7CA-E3E2-6A4A-9FDE-8BBE0FD87382}"/>
              </a:ext>
            </a:extLst>
          </p:cNvPr>
          <p:cNvGrpSpPr/>
          <p:nvPr/>
        </p:nvGrpSpPr>
        <p:grpSpPr>
          <a:xfrm>
            <a:off x="863588" y="5085184"/>
            <a:ext cx="7416824" cy="954107"/>
            <a:chOff x="899592" y="4077072"/>
            <a:chExt cx="7416824" cy="954107"/>
          </a:xfrm>
        </p:grpSpPr>
        <p:pic>
          <p:nvPicPr>
            <p:cNvPr id="7" name="Imagen 71724" descr="Resultado de imagen de video icono">
              <a:extLst>
                <a:ext uri="{FF2B5EF4-FFF2-40B4-BE49-F238E27FC236}">
                  <a16:creationId xmlns:a16="http://schemas.microsoft.com/office/drawing/2014/main" id="{9E598C2D-2C3C-3745-8570-777C46816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r="22098"/>
            <a:stretch>
              <a:fillRect/>
            </a:stretch>
          </p:blipFill>
          <p:spPr bwMode="auto">
            <a:xfrm>
              <a:off x="899592" y="4086200"/>
              <a:ext cx="925817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8678478-315F-4A43-9F10-7E3D27A78A8B}"/>
                </a:ext>
              </a:extLst>
            </p:cNvPr>
            <p:cNvSpPr/>
            <p:nvPr/>
          </p:nvSpPr>
          <p:spPr>
            <a:xfrm>
              <a:off x="2123728" y="4077072"/>
              <a:ext cx="6192688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Visualiza en casa el vídeo 3 de Álgebra “Ecuaciones Tipo 6” </a:t>
              </a:r>
              <a:endParaRPr lang="es-E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6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95991"/>
              </p:ext>
            </p:extLst>
          </p:nvPr>
        </p:nvGraphicFramePr>
        <p:xfrm>
          <a:off x="539551" y="1508800"/>
          <a:ext cx="8064897" cy="4728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55819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209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a) 2(x +1)+x = 5x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                                                                                       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20788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6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b) -3(x-2)+5(x-4) = 2x-14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                                                                   </a:t>
                      </a:r>
                      <a:endParaRPr lang="es-E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148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6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76944"/>
              </p:ext>
            </p:extLst>
          </p:nvPr>
        </p:nvGraphicFramePr>
        <p:xfrm>
          <a:off x="539551" y="1508800"/>
          <a:ext cx="8064897" cy="4728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55819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209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7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c) 2(x-2) +2 = -2(1-x)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                                                                                               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20788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7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d) 2(7x-3)-4 = 4x 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                                                                                                      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9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483768" y="1556792"/>
          <a:ext cx="6096000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Piensa un número.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Multiplícalo por 3.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Suma 6.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Divide entre 3.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Resta, al resultado obtenido, el número que habías pensado.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Resultado: 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Más magia con los Simpson</a:t>
            </a:r>
          </a:p>
        </p:txBody>
      </p:sp>
      <p:pic>
        <p:nvPicPr>
          <p:cNvPr id="8194" name="Picture 2" descr="http://t3.gstatic.com/images?q=tbn:ANd9GcStllgv1C7zwUjkRbqYGCjP0el7kUnDqm7WSZGmGeIdjMtlrvw4y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573016"/>
            <a:ext cx="1790700" cy="2552700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AF98F1-6B7C-C948-8EE2-8327BF9679E0}"/>
              </a:ext>
            </a:extLst>
          </p:cNvPr>
          <p:cNvSpPr txBox="1"/>
          <p:nvPr/>
        </p:nvSpPr>
        <p:spPr>
          <a:xfrm>
            <a:off x="876534" y="1091369"/>
            <a:ext cx="576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00998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6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24289"/>
              </p:ext>
            </p:extLst>
          </p:nvPr>
        </p:nvGraphicFramePr>
        <p:xfrm>
          <a:off x="539551" y="1508800"/>
          <a:ext cx="8064897" cy="4728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55819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209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7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e) -3(x -4)= 2(x-5)-8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20788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7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f) 8-(2x+6)=10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4269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6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35036"/>
              </p:ext>
            </p:extLst>
          </p:nvPr>
        </p:nvGraphicFramePr>
        <p:xfrm>
          <a:off x="539551" y="1508800"/>
          <a:ext cx="8064897" cy="4728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55819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209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4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g) 9 - (3x-5) + 2(x-1) =2x +3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  <a:tr h="20788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72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h) 2(x-1) – 2(3x-2) = -6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73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6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B61EE5-4C00-A246-8B90-B860015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03327"/>
              </p:ext>
            </p:extLst>
          </p:nvPr>
        </p:nvGraphicFramePr>
        <p:xfrm>
          <a:off x="539551" y="1508800"/>
          <a:ext cx="8064897" cy="4512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982760433"/>
                    </a:ext>
                  </a:extLst>
                </a:gridCol>
              </a:tblGrid>
              <a:tr h="95062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Ecuación: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4302"/>
                  </a:ext>
                </a:extLst>
              </a:tr>
              <a:tr h="35618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7800"/>
                        </a:spcAft>
                      </a:pPr>
                      <a:r>
                        <a:rPr lang="es-E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</a:rPr>
                        <a:t>i) 2x+1 = 2(x+1) -1 + 3(x-1)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Verdana-Bold"/>
                          <a:sym typeface="Wingdings" pitchFamily="2" charset="2"/>
                        </a:rPr>
                        <a:t></a:t>
                      </a:r>
                      <a:endParaRPr lang="es-E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4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54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7. Ecuaciones con denominadores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1944216" cy="135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2311457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2D80BE4-B9DB-4E41-9F5A-CEEC8F2F055C}"/>
              </a:ext>
            </a:extLst>
          </p:cNvPr>
          <p:cNvGrpSpPr/>
          <p:nvPr/>
        </p:nvGrpSpPr>
        <p:grpSpPr>
          <a:xfrm>
            <a:off x="863588" y="5085184"/>
            <a:ext cx="7416824" cy="954107"/>
            <a:chOff x="899592" y="4077072"/>
            <a:chExt cx="7416824" cy="954107"/>
          </a:xfrm>
        </p:grpSpPr>
        <p:pic>
          <p:nvPicPr>
            <p:cNvPr id="7" name="Imagen 71724" descr="Resultado de imagen de video icono">
              <a:extLst>
                <a:ext uri="{FF2B5EF4-FFF2-40B4-BE49-F238E27FC236}">
                  <a16:creationId xmlns:a16="http://schemas.microsoft.com/office/drawing/2014/main" id="{1D92F252-0BB7-EE49-B6F4-FF3BAE74F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4" r="22098"/>
            <a:stretch>
              <a:fillRect/>
            </a:stretch>
          </p:blipFill>
          <p:spPr bwMode="auto">
            <a:xfrm>
              <a:off x="899592" y="4086200"/>
              <a:ext cx="925817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0F98E91-99D6-5449-9E07-F2B60BDA66A0}"/>
                </a:ext>
              </a:extLst>
            </p:cNvPr>
            <p:cNvSpPr/>
            <p:nvPr/>
          </p:nvSpPr>
          <p:spPr>
            <a:xfrm>
              <a:off x="2123728" y="4077072"/>
              <a:ext cx="6192688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Visualiza en casa el vídeo 4 de Álgebra “Ecuaciones Tipos 7 y 8” </a:t>
              </a:r>
              <a:endParaRPr lang="es-E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7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78879"/>
                  </p:ext>
                </p:extLst>
              </p:nvPr>
            </p:nvGraphicFramePr>
            <p:xfrm>
              <a:off x="539551" y="1508800"/>
              <a:ext cx="8064897" cy="472851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5819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2091468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42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+5=3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𝑥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+3</m:t>
                              </m:r>
                            </m:oMath>
                          </a14:m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                                                                                             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078853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+3=3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𝑥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−2</m:t>
                              </m:r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Verdana-Bold"/>
                            </a:rPr>
                            <a:t> 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                                                                                          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78879"/>
                  </p:ext>
                </p:extLst>
              </p:nvPr>
            </p:nvGraphicFramePr>
            <p:xfrm>
              <a:off x="539551" y="1508800"/>
              <a:ext cx="8064897" cy="472851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5819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209146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30723" b="-98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07885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132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44993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7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424996"/>
                  </p:ext>
                </p:extLst>
              </p:nvPr>
            </p:nvGraphicFramePr>
            <p:xfrm>
              <a:off x="539551" y="1508800"/>
              <a:ext cx="8064897" cy="491628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3120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99036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−8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+4=2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𝑥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                                                                                              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278949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+10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+3=2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𝑥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−6</m:t>
                              </m:r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36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424996"/>
                  </p:ext>
                </p:extLst>
              </p:nvPr>
            </p:nvGraphicFramePr>
            <p:xfrm>
              <a:off x="539551" y="1508800"/>
              <a:ext cx="8064897" cy="491628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3120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99036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31210" b="-121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394712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108995" b="-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6680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 8. Ecuaciones con más de 1 denominador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14137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8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731253"/>
                  </p:ext>
                </p:extLst>
              </p:nvPr>
            </p:nvGraphicFramePr>
            <p:xfrm>
              <a:off x="539551" y="1508800"/>
              <a:ext cx="8064897" cy="491456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3120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99036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42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+5=</m:t>
                              </m:r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+3 </m:t>
                              </m:r>
                            </m:oMath>
                          </a14:m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                                                                                            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278949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4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36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731253"/>
                  </p:ext>
                </p:extLst>
              </p:nvPr>
            </p:nvGraphicFramePr>
            <p:xfrm>
              <a:off x="539551" y="1508800"/>
              <a:ext cx="8064897" cy="491456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3120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99036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31210" b="-120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39299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108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1400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8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276662"/>
                  </p:ext>
                </p:extLst>
              </p:nvPr>
            </p:nvGraphicFramePr>
            <p:xfrm>
              <a:off x="539551" y="1508800"/>
              <a:ext cx="8064897" cy="491285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3120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99036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c) 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Verdana-Bold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=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𝑥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                                                                                               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278949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=3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𝑥</m:t>
                              </m:r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−6</m:t>
                              </m:r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Verdana-Bold"/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36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a:t>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276662"/>
                  </p:ext>
                </p:extLst>
              </p:nvPr>
            </p:nvGraphicFramePr>
            <p:xfrm>
              <a:off x="539551" y="1508800"/>
              <a:ext cx="8064897" cy="491285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3120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199036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31210" b="-120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  <a:tr h="239128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108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75263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92343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 propuesto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81870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Resuelve las siguientes ecuaciones de tipo 8</a:t>
            </a:r>
            <a:endParaRPr lang="es-E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006726"/>
                  </p:ext>
                </p:extLst>
              </p:nvPr>
            </p:nvGraphicFramePr>
            <p:xfrm>
              <a:off x="539551" y="1508800"/>
              <a:ext cx="8064897" cy="46565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6903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4087467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780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+10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5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𝑥</m:t>
                                  </m:r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Verdana-Bold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s-ES" sz="3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Verdana-Bold"/>
                                </a:rPr>
                                <m:t>=3 </m:t>
                              </m:r>
                            </m:oMath>
                          </a14:m>
                          <a:r>
                            <a:rPr lang="en-U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Verdana-Bold"/>
                            </a:rPr>
                            <a:t>                                                                                                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FEB61EE5-4C00-A246-8B90-B860015B65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006726"/>
                  </p:ext>
                </p:extLst>
              </p:nvPr>
            </p:nvGraphicFramePr>
            <p:xfrm>
              <a:off x="539551" y="1508800"/>
              <a:ext cx="8064897" cy="46565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064897">
                      <a:extLst>
                        <a:ext uri="{9D8B030D-6E8A-4147-A177-3AD203B41FA5}">
                          <a16:colId xmlns:a16="http://schemas.microsoft.com/office/drawing/2014/main" val="982760433"/>
                        </a:ext>
                      </a:extLst>
                    </a:gridCol>
                  </a:tblGrid>
                  <a:tr h="56903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Ecuación:</a:t>
                          </a:r>
                          <a:endParaRPr lang="es-ES" sz="20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054302"/>
                      </a:ext>
                    </a:extLst>
                  </a:tr>
                  <a:tr h="408746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" t="-16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8482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068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675"/>
            <a:ext cx="56959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52120" y="476672"/>
            <a:ext cx="306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Oferta en FNAC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52" y="1412776"/>
            <a:ext cx="19240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92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Tres números consecutivos suman 39, ¿Cuales son esos números?.  </a:t>
            </a:r>
          </a:p>
          <a:p>
            <a:pPr lvl="0"/>
            <a:r>
              <a:rPr lang="es-ES" sz="2800" dirty="0">
                <a:solidFill>
                  <a:schemeClr val="bg1"/>
                </a:solidFill>
              </a:rPr>
              <a:t>(Sol: 12, 13 y 14)</a:t>
            </a:r>
          </a:p>
        </p:txBody>
      </p:sp>
    </p:spTree>
    <p:extLst>
      <p:ext uri="{BB962C8B-B14F-4D97-AF65-F5344CB8AC3E}">
        <p14:creationId xmlns:p14="http://schemas.microsoft.com/office/powerpoint/2010/main" val="3744831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Un número más su triple menos 5 es igual a su doble más 7.  (Sol: 6)</a:t>
            </a:r>
          </a:p>
        </p:txBody>
      </p:sp>
    </p:spTree>
    <p:extLst>
      <p:ext uri="{BB962C8B-B14F-4D97-AF65-F5344CB8AC3E}">
        <p14:creationId xmlns:p14="http://schemas.microsoft.com/office/powerpoint/2010/main" val="20194151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200" dirty="0"/>
              <a:t>Halla un número que multiplicado por 2, sumándole luego 3, multiplicando lo obtenido por 3, restándole 4 y multiplicando finalmente el resultado por 5 da 355. ¿Qué número es?. (Sol: 11)</a:t>
            </a:r>
          </a:p>
        </p:txBody>
      </p:sp>
    </p:spTree>
    <p:extLst>
      <p:ext uri="{BB962C8B-B14F-4D97-AF65-F5344CB8AC3E}">
        <p14:creationId xmlns:p14="http://schemas.microsoft.com/office/powerpoint/2010/main" val="35696122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2800" dirty="0"/>
              <a:t>Si al doble de un número le sumamos su mitad obtenemos 110. ¿Qué número es?.  (Sol: 44)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652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Al sumarle a un número 24 obtienes lo mismo que si multiplicas el nº por 5. ¿Qué número es?  (Sol: 6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36653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La suma de dos pares consecutivos es 114, ¿Cuales son esos números?.  (Sol: 56 y 58)</a:t>
            </a:r>
          </a:p>
        </p:txBody>
      </p:sp>
    </p:spTree>
    <p:extLst>
      <p:ext uri="{BB962C8B-B14F-4D97-AF65-F5344CB8AC3E}">
        <p14:creationId xmlns:p14="http://schemas.microsoft.com/office/powerpoint/2010/main" val="22785786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2800" dirty="0"/>
              <a:t>La suma de dos números impares consecutivos es 88. ¿Qué números son?  (Sol: 43 y 45)</a:t>
            </a:r>
          </a:p>
        </p:txBody>
      </p:sp>
    </p:spTree>
    <p:extLst>
      <p:ext uri="{BB962C8B-B14F-4D97-AF65-F5344CB8AC3E}">
        <p14:creationId xmlns:p14="http://schemas.microsoft.com/office/powerpoint/2010/main" val="807480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La suma de cuatro números es igual a 75. El 2º número es el doble del 1º; el 3º es el doble del 2º, y el 4º el doble del 3º. Halla los cuatro números. (Sol: 5, 10, 20 y 40)</a:t>
            </a:r>
          </a:p>
        </p:txBody>
      </p:sp>
    </p:spTree>
    <p:extLst>
      <p:ext uri="{BB962C8B-B14F-4D97-AF65-F5344CB8AC3E}">
        <p14:creationId xmlns:p14="http://schemas.microsoft.com/office/powerpoint/2010/main" val="42202258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La diferencia entre dos números es 30. Si se divide el mayor de los números por el menor, el cociente es 5 y queda un resto de 2. ¿Qué números son? (Sol: 7 y 37)</a:t>
            </a:r>
          </a:p>
        </p:txBody>
      </p:sp>
    </p:spTree>
    <p:extLst>
      <p:ext uri="{BB962C8B-B14F-4D97-AF65-F5344CB8AC3E}">
        <p14:creationId xmlns:p14="http://schemas.microsoft.com/office/powerpoint/2010/main" val="13725210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¿Qué edad tiene Juan sabiendo que dentro de 33 años tendrá́ el cuádruple de su edad actual? (Sol:11)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9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Durante la pandemia del Coronavirus Covid-19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331819-D529-F44F-B132-956EE5F15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76" y="1268760"/>
            <a:ext cx="3677248" cy="50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6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200" dirty="0"/>
              <a:t>El triple de la edad que tenía hace 8 años es 36. ¿Cuál es mi edad? (Sol: 20)</a:t>
            </a:r>
          </a:p>
        </p:txBody>
      </p:sp>
    </p:spTree>
    <p:extLst>
      <p:ext uri="{BB962C8B-B14F-4D97-AF65-F5344CB8AC3E}">
        <p14:creationId xmlns:p14="http://schemas.microsoft.com/office/powerpoint/2010/main" val="30765047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Si Cristina tiene 12 años y su madre, 36, ¿cuántos años deben pasar para que la edad de la madre sea el doble de la de su hija?  (Sol: 12 años)</a:t>
            </a:r>
          </a:p>
        </p:txBody>
      </p:sp>
    </p:spTree>
    <p:extLst>
      <p:ext uri="{BB962C8B-B14F-4D97-AF65-F5344CB8AC3E}">
        <p14:creationId xmlns:p14="http://schemas.microsoft.com/office/powerpoint/2010/main" val="9966822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Una madre tiene el cuádruplo de la edad de su hijo. Dentro de cinco años, tendrá́ el triple de años que él. ¿Cuántos años tiene cada uno? (Sol: Hijo 10 años, Madre 40 años) </a:t>
            </a:r>
          </a:p>
        </p:txBody>
      </p:sp>
    </p:spTree>
    <p:extLst>
      <p:ext uri="{BB962C8B-B14F-4D97-AF65-F5344CB8AC3E}">
        <p14:creationId xmlns:p14="http://schemas.microsoft.com/office/powerpoint/2010/main" val="12402934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En un garaje, entre motos y coches suman 147. Si hay 13 coches más que motos. ¿Cuántos motos y coches habrá en el garaje?. (Sol: 67 motos y 80 coches)</a:t>
            </a:r>
          </a:p>
        </p:txBody>
      </p:sp>
    </p:spTree>
    <p:extLst>
      <p:ext uri="{BB962C8B-B14F-4D97-AF65-F5344CB8AC3E}">
        <p14:creationId xmlns:p14="http://schemas.microsoft.com/office/powerpoint/2010/main" val="39030594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Si añadiera 18 patatas a la despensa, habría el triple menos 2. ¿Cuántas patatas hay?.  (Sol: 10)</a:t>
            </a:r>
          </a:p>
        </p:txBody>
      </p:sp>
    </p:spTree>
    <p:extLst>
      <p:ext uri="{BB962C8B-B14F-4D97-AF65-F5344CB8AC3E}">
        <p14:creationId xmlns:p14="http://schemas.microsoft.com/office/powerpoint/2010/main" val="11904636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El perímetro de un triángulo isósceles mide 30 centímetros. El lado desigual mide la mitad de uno de sus lados iguales. ¿Cuanto mide cada lado? (Sol: 6, 12 y 12)</a:t>
            </a:r>
          </a:p>
        </p:txBody>
      </p:sp>
    </p:spTree>
    <p:extLst>
      <p:ext uri="{BB962C8B-B14F-4D97-AF65-F5344CB8AC3E}">
        <p14:creationId xmlns:p14="http://schemas.microsoft.com/office/powerpoint/2010/main" val="16543758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400" dirty="0"/>
              <a:t>Mariano tiene una bolsa de caramelos. Le regala a una amiga la mitad de los caramelos. A un segundo amigo le regala la mitad de los caramelos que le quedan más medio caramelo. El único caramelo que le queda se lo regala a un tercer amigo. ¿Cuántas caramelos tenía la bolsa?  (Sol: 6)</a:t>
            </a:r>
          </a:p>
        </p:txBody>
      </p:sp>
    </p:spTree>
    <p:extLst>
      <p:ext uri="{BB962C8B-B14F-4D97-AF65-F5344CB8AC3E}">
        <p14:creationId xmlns:p14="http://schemas.microsoft.com/office/powerpoint/2010/main" val="21894041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Tengo 26 monedas de 1 € y de 2 €, que suman 37 €. ¿Cuántas monedas tengo de cada? (Sol: 15 de 1€)</a:t>
            </a:r>
          </a:p>
        </p:txBody>
      </p:sp>
    </p:spTree>
    <p:extLst>
      <p:ext uri="{BB962C8B-B14F-4D97-AF65-F5344CB8AC3E}">
        <p14:creationId xmlns:p14="http://schemas.microsoft.com/office/powerpoint/2010/main" val="22526290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El patio del IES es rectangular, el doble de largo que de ancho, y su perímetro es de 600 m. Si se quiere poner una valla que cuesta a 3 € el metro en el lado más largo. ¿Cuánto habrá́ que pagar? (Sol: 600€) </a:t>
            </a:r>
          </a:p>
        </p:txBody>
      </p:sp>
    </p:spTree>
    <p:extLst>
      <p:ext uri="{BB962C8B-B14F-4D97-AF65-F5344CB8AC3E}">
        <p14:creationId xmlns:p14="http://schemas.microsoft.com/office/powerpoint/2010/main" val="20697520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ecuaciones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6806DD-F289-004D-A7A4-33FD1085D183}"/>
              </a:ext>
            </a:extLst>
          </p:cNvPr>
          <p:cNvSpPr txBox="1"/>
          <p:nvPr/>
        </p:nvSpPr>
        <p:spPr>
          <a:xfrm>
            <a:off x="623038" y="885186"/>
            <a:ext cx="576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FDE457-3701-404D-B188-E0BF72776066}"/>
              </a:ext>
            </a:extLst>
          </p:cNvPr>
          <p:cNvSpPr/>
          <p:nvPr/>
        </p:nvSpPr>
        <p:spPr>
          <a:xfrm>
            <a:off x="1321455" y="908720"/>
            <a:ext cx="72008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/>
              <a:t>Un paquete de café cuesta lo mismo que tres cajas de té. Por 4 cajas de té y 2 paquetes de café he pagado 20€. ¿Cuánto cuesta un paquete de café y una caja de té? (Sol: Té 2€ y Café 6€) </a:t>
            </a:r>
          </a:p>
        </p:txBody>
      </p:sp>
    </p:spTree>
    <p:extLst>
      <p:ext uri="{BB962C8B-B14F-4D97-AF65-F5344CB8AC3E}">
        <p14:creationId xmlns:p14="http://schemas.microsoft.com/office/powerpoint/2010/main" val="390414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14385"/>
              </p:ext>
            </p:extLst>
          </p:nvPr>
        </p:nvGraphicFramePr>
        <p:xfrm>
          <a:off x="827584" y="1268760"/>
          <a:ext cx="5472608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Piensa tres números cualesquiera menores que 9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A, B y C </a:t>
                      </a:r>
                      <a:endParaRPr lang="es-ES" sz="3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Dobla el primero y súmale 1 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Multiplica este resultado por 5 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Suma al resultado el segundo número </a:t>
                      </a:r>
                      <a:endParaRPr lang="es-ES" sz="3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Dobla el resultado y súmale 1 </a:t>
                      </a:r>
                      <a:endParaRPr lang="es-ES" sz="3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Multiplica este resultado por 5 </a:t>
                      </a:r>
                      <a:endParaRPr lang="es-ES" sz="32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Suma al resultado tu tercer número </a:t>
                      </a:r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44823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Magia de Harry Potter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F035EF-E918-BF45-80EE-C052DB82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492896"/>
            <a:ext cx="2924761" cy="40233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5D5BBAE-317D-DA48-BD75-E26BE6606D95}"/>
              </a:ext>
            </a:extLst>
          </p:cNvPr>
          <p:cNvSpPr/>
          <p:nvPr/>
        </p:nvSpPr>
        <p:spPr>
          <a:xfrm>
            <a:off x="971600" y="5549435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Times New Roman" panose="02020603050405020304" pitchFamily="18" charset="0"/>
              </a:rPr>
              <a:t>Restar 55 al resultado, el primer número será las cifras de las centenas, el segundo el de las decenas y el tercero las unidades. 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34878</TotalTime>
  <Words>4342</Words>
  <Application>Microsoft Macintosh PowerPoint</Application>
  <PresentationFormat>Presentación en pantalla (4:3)</PresentationFormat>
  <Paragraphs>675</Paragraphs>
  <Slides>89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7" baseType="lpstr">
      <vt:lpstr>Calibri</vt:lpstr>
      <vt:lpstr>Cambria Math</vt:lpstr>
      <vt:lpstr>Symbol</vt:lpstr>
      <vt:lpstr>Times New Roman</vt:lpstr>
      <vt:lpstr>Verdana</vt:lpstr>
      <vt:lpstr>Wingdings</vt:lpstr>
      <vt:lpstr>Wingdings 2</vt:lpstr>
      <vt:lpstr>Aspecto</vt:lpstr>
      <vt:lpstr>Álgebra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 h</cp:lastModifiedBy>
  <cp:revision>114</cp:revision>
  <cp:lastPrinted>2019-03-27T02:54:51Z</cp:lastPrinted>
  <dcterms:created xsi:type="dcterms:W3CDTF">2012-11-26T21:13:21Z</dcterms:created>
  <dcterms:modified xsi:type="dcterms:W3CDTF">2024-02-02T07:20:26Z</dcterms:modified>
</cp:coreProperties>
</file>