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345" r:id="rId3"/>
    <p:sldId id="382" r:id="rId4"/>
    <p:sldId id="346" r:id="rId5"/>
    <p:sldId id="362" r:id="rId6"/>
    <p:sldId id="383" r:id="rId7"/>
    <p:sldId id="384" r:id="rId8"/>
    <p:sldId id="343" r:id="rId9"/>
    <p:sldId id="367" r:id="rId10"/>
    <p:sldId id="378" r:id="rId11"/>
    <p:sldId id="379" r:id="rId12"/>
    <p:sldId id="381" r:id="rId13"/>
    <p:sldId id="380" r:id="rId14"/>
    <p:sldId id="347" r:id="rId15"/>
    <p:sldId id="385" r:id="rId16"/>
    <p:sldId id="348" r:id="rId17"/>
    <p:sldId id="387" r:id="rId18"/>
    <p:sldId id="386" r:id="rId19"/>
    <p:sldId id="388" r:id="rId20"/>
    <p:sldId id="404" r:id="rId21"/>
    <p:sldId id="405" r:id="rId22"/>
    <p:sldId id="406" r:id="rId23"/>
    <p:sldId id="407" r:id="rId24"/>
    <p:sldId id="408" r:id="rId25"/>
    <p:sldId id="350" r:id="rId26"/>
    <p:sldId id="349" r:id="rId27"/>
    <p:sldId id="351" r:id="rId28"/>
    <p:sldId id="356" r:id="rId29"/>
    <p:sldId id="389" r:id="rId30"/>
    <p:sldId id="402" r:id="rId31"/>
    <p:sldId id="403" r:id="rId32"/>
    <p:sldId id="400" r:id="rId33"/>
    <p:sldId id="390" r:id="rId34"/>
    <p:sldId id="391" r:id="rId35"/>
    <p:sldId id="392" r:id="rId36"/>
    <p:sldId id="393" r:id="rId37"/>
    <p:sldId id="394" r:id="rId38"/>
    <p:sldId id="395" r:id="rId39"/>
    <p:sldId id="396" r:id="rId40"/>
    <p:sldId id="397" r:id="rId41"/>
    <p:sldId id="398" r:id="rId42"/>
    <p:sldId id="399" r:id="rId4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40"/>
    <p:restoredTop sz="93030"/>
  </p:normalViewPr>
  <p:slideViewPr>
    <p:cSldViewPr>
      <p:cViewPr varScale="1">
        <p:scale>
          <a:sx n="113" d="100"/>
          <a:sy n="113" d="100"/>
        </p:scale>
        <p:origin x="159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B72B3-6F0B-4FDD-98DE-F94A21DF66A4}" type="datetimeFigureOut">
              <a:rPr lang="es-ES" smtClean="0"/>
              <a:t>5/9/22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F63A2-851E-4679-9EA4-D9C4177C7C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20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 redondeado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0" name="19 Subtítulo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5/9/22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5/9/22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5/9/22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5/9/22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 redondeado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5/9/22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5/9/22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5/9/22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5/9/22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5/9/22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5/9/22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dondear rectángulo de esquina sencilla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5/9/22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 redondeado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Marcador de título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pPr/>
              <a:t>5/9/22</a:t>
            </a:fld>
            <a:endParaRPr lang="es-ES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/>
              <a:t>¿Para qué sirven las Matemáticas?</a:t>
            </a:r>
            <a:br>
              <a:rPr lang="es-ES" dirty="0"/>
            </a:br>
            <a:endParaRPr lang="es-ES" dirty="0"/>
          </a:p>
        </p:txBody>
      </p:sp>
      <p:pic>
        <p:nvPicPr>
          <p:cNvPr id="19458" name="Picture 2" descr="https://encrypted-tbn0.gstatic.com/images?q=tbn:ANd9GcRzfMGCNdUNY9P1z5ryqJnEaBcA0GMYorOVXrt_D2E_MW51yoswTQ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3675102"/>
            <a:ext cx="3471872" cy="2844767"/>
          </a:xfrm>
          <a:prstGeom prst="rect">
            <a:avLst/>
          </a:prstGeom>
          <a:noFill/>
        </p:spPr>
      </p:pic>
      <p:pic>
        <p:nvPicPr>
          <p:cNvPr id="19460" name="Picture 4" descr="https://encrypted-tbn2.gstatic.com/images?q=tbn:ANd9GcS9-TnRm9dGeQn3jmS3I9lpSqlSTo3nIONZCPxKWVtWbZrXYLJJ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786190"/>
            <a:ext cx="3143272" cy="24065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Sirven para trabajar el humor…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5B333C6-FD64-CC46-907F-BB5586EEB2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720" y="1071546"/>
            <a:ext cx="4778491" cy="545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32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Sirven para trabajar el humor…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4E3453-8658-524A-BA5A-579776D64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071546"/>
            <a:ext cx="5852177" cy="533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5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Sirven para trabajar el humor…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B79A999-A98B-4349-8355-9C9623B7A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62" y="1097968"/>
            <a:ext cx="6921876" cy="548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38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Sirven para trabajar el humor…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2D41AA8-382F-5442-A35A-8F8B7319E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62781"/>
            <a:ext cx="7135443" cy="547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08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000100" y="758684"/>
            <a:ext cx="728667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>
                <a:solidFill>
                  <a:schemeClr val="accent1">
                    <a:lumMod val="50000"/>
                  </a:schemeClr>
                </a:solidFill>
              </a:rPr>
              <a:t>¿Pero realmente para qué sirven las Matemáticas?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67544" y="758684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Vídeo Canal Derivando “Pero… ¿Para qué sirven las mates?</a:t>
            </a:r>
          </a:p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01_Introducción&gt;03_Video8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3741401-2EB5-CAD4-5E85-087585C328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32" y="2492896"/>
            <a:ext cx="5796136" cy="39071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463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Sirven para resolver problemas de la vida real</a:t>
            </a:r>
          </a:p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y para aprender a pensar…</a:t>
            </a:r>
          </a:p>
        </p:txBody>
      </p:sp>
      <p:pic>
        <p:nvPicPr>
          <p:cNvPr id="37890" name="Picture 2" descr="https://encrypted-tbn0.gstatic.com/images?q=tbn:ANd9GcQrrbpjsWwtSDe0_vAsQOsRnXx3Wy54sRwB_Lzq1d4p40gbuL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1785926"/>
            <a:ext cx="2733675" cy="1676400"/>
          </a:xfrm>
          <a:prstGeom prst="rect">
            <a:avLst/>
          </a:prstGeom>
          <a:noFill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481140"/>
            <a:ext cx="19812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3995758"/>
            <a:ext cx="19335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1643050"/>
            <a:ext cx="276582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4214804"/>
            <a:ext cx="192882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901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6364" y="3857628"/>
            <a:ext cx="3514735" cy="235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Las matemáticas aparecen donde menos esperamos. Vamos a ver varios ejemplos.</a:t>
            </a:r>
          </a:p>
        </p:txBody>
      </p:sp>
      <p:pic>
        <p:nvPicPr>
          <p:cNvPr id="1026" name="Picture 2" descr="Fotos de Hoja de girasol, Imágenes de Hoja de girasol ⬇ Descargar |  Depositphotos">
            <a:extLst>
              <a:ext uri="{FF2B5EF4-FFF2-40B4-BE49-F238E27FC236}">
                <a16:creationId xmlns:a16="http://schemas.microsoft.com/office/drawing/2014/main" id="{44BCA1B6-602D-F170-155A-BD61F9220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562550"/>
            <a:ext cx="3212151" cy="321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belula - Banco de fotos e imágenes de stock - iStock">
            <a:extLst>
              <a:ext uri="{FF2B5EF4-FFF2-40B4-BE49-F238E27FC236}">
                <a16:creationId xmlns:a16="http://schemas.microsoft.com/office/drawing/2014/main" id="{76D04C2B-2964-68A2-F3F9-FACCDA38D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4022279" cy="355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acola Turbo Nacarada Plata">
            <a:extLst>
              <a:ext uri="{FF2B5EF4-FFF2-40B4-BE49-F238E27FC236}">
                <a16:creationId xmlns:a16="http://schemas.microsoft.com/office/drawing/2014/main" id="{175DA363-55FD-B5DC-6234-5807B7F66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7909" y="4488426"/>
            <a:ext cx="2308187" cy="203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chivo STL Arte mural - abeja + panal・Modelo para descargar e imprimir en  3D・Cults">
            <a:extLst>
              <a:ext uri="{FF2B5EF4-FFF2-40B4-BE49-F238E27FC236}">
                <a16:creationId xmlns:a16="http://schemas.microsoft.com/office/drawing/2014/main" id="{5060154F-D80C-E5A2-834A-7A9E39ADC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0460" y="3573016"/>
            <a:ext cx="2516382" cy="297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▷ Ojo de mosca PNG Imagenes gratis 2022 | PNG Universe">
            <a:extLst>
              <a:ext uri="{FF2B5EF4-FFF2-40B4-BE49-F238E27FC236}">
                <a16:creationId xmlns:a16="http://schemas.microsoft.com/office/drawing/2014/main" id="{22137DFA-FA2E-A9D2-C757-6775C4CC8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22307" y="4488426"/>
            <a:ext cx="3046740" cy="203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60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67544" y="758684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Ejemplo 1: Vídeo de Cristóbal Vila </a:t>
            </a:r>
          </a:p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s-ES" sz="3200" b="1" dirty="0" err="1">
                <a:solidFill>
                  <a:schemeClr val="accent1">
                    <a:lumMod val="50000"/>
                  </a:schemeClr>
                </a:solidFill>
              </a:rPr>
              <a:t>Nature</a:t>
            </a: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accent1">
                    <a:lumMod val="50000"/>
                  </a:schemeClr>
                </a:solidFill>
              </a:rPr>
              <a:t>by</a:t>
            </a: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accent1">
                    <a:lumMod val="50000"/>
                  </a:schemeClr>
                </a:solidFill>
              </a:rPr>
              <a:t>numbers</a:t>
            </a: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”</a:t>
            </a:r>
          </a:p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01_Introducción&gt;03_Video_06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007276-0895-32A5-7C7A-8406ECD800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992" y="2682322"/>
            <a:ext cx="4716016" cy="341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7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67544" y="758684"/>
            <a:ext cx="81369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Ejemplo 2: Vídeo </a:t>
            </a:r>
            <a:r>
              <a:rPr lang="es-ES" sz="3200" b="1" dirty="0" err="1">
                <a:solidFill>
                  <a:schemeClr val="accent1">
                    <a:lumMod val="50000"/>
                  </a:schemeClr>
                </a:solidFill>
              </a:rPr>
              <a:t>Lemnismath</a:t>
            </a:r>
            <a:endParaRPr lang="es-E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“Cómo comer pizza sin que se doble hacia abajo”</a:t>
            </a:r>
          </a:p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01_Introducción&gt;03_Video_09</a:t>
            </a:r>
          </a:p>
        </p:txBody>
      </p:sp>
      <p:pic>
        <p:nvPicPr>
          <p:cNvPr id="2050" name="Picture 2" descr="Trozo De Pizza En Mano Aislado Sobre Blanco Foto de stock y más banco de  imágenes de Pizza - Pizza, Mano humana, Fondo blanco - iStock">
            <a:extLst>
              <a:ext uri="{FF2B5EF4-FFF2-40B4-BE49-F238E27FC236}">
                <a16:creationId xmlns:a16="http://schemas.microsoft.com/office/drawing/2014/main" id="{D7B1A608-219D-778F-0E5D-88E9214FF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1" r="18081" b="29870"/>
          <a:stretch/>
        </p:blipFill>
        <p:spPr bwMode="auto">
          <a:xfrm>
            <a:off x="323527" y="4111131"/>
            <a:ext cx="8280921" cy="23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624141D-DC34-1001-BFCB-85ABB8268F3D}"/>
              </a:ext>
            </a:extLst>
          </p:cNvPr>
          <p:cNvSpPr txBox="1"/>
          <p:nvPr/>
        </p:nvSpPr>
        <p:spPr>
          <a:xfrm rot="912975">
            <a:off x="5768646" y="3178264"/>
            <a:ext cx="29090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70C0"/>
                </a:solidFill>
              </a:rPr>
              <a:t>¿Qué matemáticas hay en esto?</a:t>
            </a:r>
          </a:p>
        </p:txBody>
      </p:sp>
    </p:spTree>
    <p:extLst>
      <p:ext uri="{BB962C8B-B14F-4D97-AF65-F5344CB8AC3E}">
        <p14:creationId xmlns:p14="http://schemas.microsoft.com/office/powerpoint/2010/main" val="299681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Sirven para trabajar el humor…</a:t>
            </a:r>
          </a:p>
        </p:txBody>
      </p:sp>
      <p:pic>
        <p:nvPicPr>
          <p:cNvPr id="5122" name="Picture 2" descr="Matrimonio vs Matemática | MATEMATIKIANDO">
            <a:extLst>
              <a:ext uri="{FF2B5EF4-FFF2-40B4-BE49-F238E27FC236}">
                <a16:creationId xmlns:a16="http://schemas.microsoft.com/office/drawing/2014/main" id="{2D1826E5-9956-28A8-AFA6-C27C5AA09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150" y="1257019"/>
            <a:ext cx="47117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Matemáticas en monumentos famosos: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60831F5-5CC1-9BBD-63E2-CD6AD88CF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22219"/>
            <a:ext cx="3975100" cy="40259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725E624-F540-61A8-E98C-BA0A587CE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47" y="2439977"/>
            <a:ext cx="3631456" cy="37812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D3DD8C0-4274-43D3-E655-53A384DB7828}"/>
              </a:ext>
            </a:extLst>
          </p:cNvPr>
          <p:cNvSpPr txBox="1"/>
          <p:nvPr/>
        </p:nvSpPr>
        <p:spPr>
          <a:xfrm>
            <a:off x="676238" y="1262162"/>
            <a:ext cx="7791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0070C0"/>
                </a:solidFill>
              </a:rPr>
              <a:t>La sagrada familia </a:t>
            </a:r>
            <a:r>
              <a:rPr lang="es-ES" sz="2200" dirty="0">
                <a:solidFill>
                  <a:srgbClr val="0070C0"/>
                </a:solidFill>
              </a:rPr>
              <a:t>(Barcelona - Gaudí). En la fachada podéis encontrar el cuadrado mágico de Durero.</a:t>
            </a:r>
          </a:p>
        </p:txBody>
      </p:sp>
    </p:spTree>
    <p:extLst>
      <p:ext uri="{BB962C8B-B14F-4D97-AF65-F5344CB8AC3E}">
        <p14:creationId xmlns:p14="http://schemas.microsoft.com/office/powerpoint/2010/main" val="84975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Matemáticas en monumentos famosos 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3DD8C0-4274-43D3-E655-53A384DB7828}"/>
              </a:ext>
            </a:extLst>
          </p:cNvPr>
          <p:cNvSpPr txBox="1"/>
          <p:nvPr/>
        </p:nvSpPr>
        <p:spPr>
          <a:xfrm>
            <a:off x="676238" y="1262162"/>
            <a:ext cx="7791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00B050"/>
                </a:solidFill>
              </a:rPr>
              <a:t>La Alhambra de Granada</a:t>
            </a:r>
            <a:r>
              <a:rPr lang="es-ES" sz="2200" dirty="0">
                <a:solidFill>
                  <a:srgbClr val="00B050"/>
                </a:solidFill>
              </a:rPr>
              <a:t>. Tiene 17 grupos criptográficos en alicatados para recubrir el plano.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87785F-192A-7C46-DD65-ED829FDF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222219"/>
            <a:ext cx="6210300" cy="35179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8B8A2C7-50D7-A3B8-F157-B07C48A4E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846" y="4149080"/>
            <a:ext cx="4375150" cy="22542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2213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Matemáticas en monumentos famosos 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3DD8C0-4274-43D3-E655-53A384DB7828}"/>
              </a:ext>
            </a:extLst>
          </p:cNvPr>
          <p:cNvSpPr txBox="1"/>
          <p:nvPr/>
        </p:nvSpPr>
        <p:spPr>
          <a:xfrm>
            <a:off x="676238" y="1262162"/>
            <a:ext cx="77915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7030A0"/>
                </a:solidFill>
              </a:rPr>
              <a:t>Stonehenge</a:t>
            </a:r>
            <a:r>
              <a:rPr lang="es-ES" sz="2200" dirty="0">
                <a:solidFill>
                  <a:srgbClr val="7030A0"/>
                </a:solidFill>
              </a:rPr>
              <a:t>. Monumento megalítico en Inglaterra. Está construido respetando la proporción aurea entre el ancho de las herraduras y el diámetro del círculo Druida.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F661EE4-F71C-89E0-9F1F-A3E5CCB46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140968"/>
            <a:ext cx="61087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4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Matemáticas en monumentos famosos 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3DD8C0-4274-43D3-E655-53A384DB7828}"/>
              </a:ext>
            </a:extLst>
          </p:cNvPr>
          <p:cNvSpPr txBox="1"/>
          <p:nvPr/>
        </p:nvSpPr>
        <p:spPr>
          <a:xfrm>
            <a:off x="676238" y="1262162"/>
            <a:ext cx="77915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C00000"/>
                </a:solidFill>
              </a:rPr>
              <a:t>El </a:t>
            </a:r>
            <a:r>
              <a:rPr lang="es-ES" sz="2200" b="1" dirty="0" err="1">
                <a:solidFill>
                  <a:srgbClr val="C00000"/>
                </a:solidFill>
              </a:rPr>
              <a:t>Gherkin</a:t>
            </a:r>
            <a:r>
              <a:rPr lang="es-ES" sz="2200" b="1" dirty="0">
                <a:solidFill>
                  <a:srgbClr val="C00000"/>
                </a:solidFill>
              </a:rPr>
              <a:t> </a:t>
            </a:r>
            <a:r>
              <a:rPr lang="es-ES" sz="2200" dirty="0">
                <a:solidFill>
                  <a:srgbClr val="C00000"/>
                </a:solidFill>
              </a:rPr>
              <a:t>(Londres). Fórmulas matemáticas para diseñarlo para prevenir el impacto de torbellinos de viento. Lo recubre una malla de triángulos de acero que soportan y desvían el viento.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B484CD8-7AAC-302A-4CD5-D3E5EA3F1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832911"/>
            <a:ext cx="3449216" cy="347495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DFC8C32-4125-EBA1-9629-7E7E6006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77" t="43579" r="46539" b="21915"/>
          <a:stretch/>
        </p:blipFill>
        <p:spPr>
          <a:xfrm>
            <a:off x="5076056" y="3009872"/>
            <a:ext cx="2952329" cy="312103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58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39552" y="548680"/>
            <a:ext cx="79928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>
                <a:solidFill>
                  <a:schemeClr val="accent1">
                    <a:lumMod val="50000"/>
                  </a:schemeClr>
                </a:solidFill>
              </a:rPr>
              <a:t>¿Cómo debemos actuar ante un problema?</a:t>
            </a:r>
          </a:p>
        </p:txBody>
      </p:sp>
      <p:pic>
        <p:nvPicPr>
          <p:cNvPr id="1026" name="Picture 2" descr="La diferencia entre pensar y no pensar? La libertad">
            <a:extLst>
              <a:ext uri="{FF2B5EF4-FFF2-40B4-BE49-F238E27FC236}">
                <a16:creationId xmlns:a16="http://schemas.microsoft.com/office/drawing/2014/main" id="{71823862-1615-E901-A5DC-AAF07A2BD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05064"/>
            <a:ext cx="4176464" cy="234420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81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Existen 2 formas de enfrentarse a un problema: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85786" y="1285860"/>
            <a:ext cx="685804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1ª forma: 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Abandonar al primer intento</a:t>
            </a:r>
            <a:endParaRPr lang="es-ES" sz="2400" dirty="0"/>
          </a:p>
        </p:txBody>
      </p:sp>
      <p:pic>
        <p:nvPicPr>
          <p:cNvPr id="1026" name="Picture 2" descr="QUÉ ES EL MIEDO? - Marian Rojas Estapé">
            <a:extLst>
              <a:ext uri="{FF2B5EF4-FFF2-40B4-BE49-F238E27FC236}">
                <a16:creationId xmlns:a16="http://schemas.microsoft.com/office/drawing/2014/main" id="{C903CD3B-4FE5-293F-E14B-9A335BDF0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13" y="3618212"/>
            <a:ext cx="4470046" cy="282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s 28 miedos del emprendedor. ¡Te contamos cómo superarlos! -  Emprendedores.es">
            <a:extLst>
              <a:ext uri="{FF2B5EF4-FFF2-40B4-BE49-F238E27FC236}">
                <a16:creationId xmlns:a16="http://schemas.microsoft.com/office/drawing/2014/main" id="{EB9A4899-AB88-BDC8-1EFB-E713DC143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19" y="3429000"/>
            <a:ext cx="4010313" cy="308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rrer Asustado Sticker - Correr Asustado Huir - Discover &amp; Share GIFs">
            <a:extLst>
              <a:ext uri="{FF2B5EF4-FFF2-40B4-BE49-F238E27FC236}">
                <a16:creationId xmlns:a16="http://schemas.microsoft.com/office/drawing/2014/main" id="{6C1DFBC0-6E18-5BC3-D875-F7BD91D14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79" y="1979791"/>
            <a:ext cx="2812740" cy="152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13F0866-9AD8-1971-370D-2AF9D245FE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90"/>
          <a:stretch/>
        </p:blipFill>
        <p:spPr>
          <a:xfrm flipH="1">
            <a:off x="4932040" y="1818222"/>
            <a:ext cx="2232248" cy="2114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Existen 2 formas de enfrentarse a un problema: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85786" y="1285860"/>
            <a:ext cx="757242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2ª forma: 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Ser perseverante y no rendirse nunca …</a:t>
            </a:r>
            <a:endParaRPr lang="es-ES" sz="2400" dirty="0"/>
          </a:p>
        </p:txBody>
      </p:sp>
      <p:pic>
        <p:nvPicPr>
          <p:cNvPr id="36866" name="Picture 2" descr="https://encrypted-tbn0.gstatic.com/images?q=tbn:ANd9GcQ4vf3plRGmDTmBmgUvr1Asjt9J_MO5uxghIhVFeWARBmInpUJvy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500306"/>
            <a:ext cx="3164709" cy="355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uál es la diferencia entre ser necio y ser perseverante? | Me lo dijo Lola">
            <a:extLst>
              <a:ext uri="{FF2B5EF4-FFF2-40B4-BE49-F238E27FC236}">
                <a16:creationId xmlns:a16="http://schemas.microsoft.com/office/drawing/2014/main" id="{3A3342E7-4369-78C4-5E13-2298F06B7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982" y="2625434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85786" y="714356"/>
            <a:ext cx="757242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Los problemas hay que pensarlos muchas veces y al final llega un momento en que aparece la solución…</a:t>
            </a:r>
            <a:endParaRPr lang="es-ES" sz="2400" dirty="0"/>
          </a:p>
        </p:txBody>
      </p:sp>
      <p:pic>
        <p:nvPicPr>
          <p:cNvPr id="39938" name="Picture 2" descr="http://mujeresemprendedoras.info/wp-content/uploads/solucion-problem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6888" y="2214554"/>
            <a:ext cx="3077995" cy="4100515"/>
          </a:xfrm>
          <a:prstGeom prst="rect">
            <a:avLst/>
          </a:prstGeom>
          <a:noFill/>
        </p:spPr>
      </p:pic>
      <p:pic>
        <p:nvPicPr>
          <p:cNvPr id="39940" name="Picture 4" descr="https://encrypted-tbn2.gstatic.com/images?q=tbn:ANd9GcQBmVcBkuhPG92slsXSj1mRFh-8Qgyif3bWJkUF1B4hSFscH1BwL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357430"/>
            <a:ext cx="3857652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ejemplo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7544" y="1285860"/>
            <a:ext cx="820891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Problema 1.</a:t>
            </a:r>
            <a:r>
              <a:rPr lang="es-ES" sz="2400" dirty="0"/>
              <a:t> Corta el círculo con dos líneas rectas de forma que los números de las 3 partes que obtengas sumen 26.</a:t>
            </a:r>
          </a:p>
        </p:txBody>
      </p:sp>
      <p:pic>
        <p:nvPicPr>
          <p:cNvPr id="3074" name="Picture 2" descr="Por qué tanto &quot;vamos vamos vamooosss&quot; en los artículos? | Consejos Erasmus">
            <a:extLst>
              <a:ext uri="{FF2B5EF4-FFF2-40B4-BE49-F238E27FC236}">
                <a16:creationId xmlns:a16="http://schemas.microsoft.com/office/drawing/2014/main" id="{E9499CE0-0F29-1B7C-DFFD-3DA129C6E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128">
            <a:off x="5632318" y="4760547"/>
            <a:ext cx="2783154" cy="11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oblema de matemáticas para adolescentes">
            <a:extLst>
              <a:ext uri="{FF2B5EF4-FFF2-40B4-BE49-F238E27FC236}">
                <a16:creationId xmlns:a16="http://schemas.microsoft.com/office/drawing/2014/main" id="{C4EEA773-D789-2816-A63E-F62B96EF0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864"/>
          <a:stretch/>
        </p:blipFill>
        <p:spPr bwMode="auto">
          <a:xfrm>
            <a:off x="1259632" y="2495033"/>
            <a:ext cx="4257561" cy="400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ejemplo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7544" y="1285860"/>
            <a:ext cx="820891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Problema 1.</a:t>
            </a:r>
            <a:r>
              <a:rPr lang="es-ES" sz="2400" dirty="0"/>
              <a:t> SOLUCIÓN:</a:t>
            </a:r>
          </a:p>
        </p:txBody>
      </p:sp>
      <p:pic>
        <p:nvPicPr>
          <p:cNvPr id="5122" name="Picture 2" descr="juegos de matemáticas para secundaria">
            <a:extLst>
              <a:ext uri="{FF2B5EF4-FFF2-40B4-BE49-F238E27FC236}">
                <a16:creationId xmlns:a16="http://schemas.microsoft.com/office/drawing/2014/main" id="{564F3C83-9CE2-BB25-A295-50934586D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71841"/>
            <a:ext cx="6911752" cy="414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40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Sirven para trabajar el humor…</a:t>
            </a:r>
          </a:p>
        </p:txBody>
      </p:sp>
      <p:pic>
        <p:nvPicPr>
          <p:cNvPr id="2052" name="Picture 4" descr="Chiste Matematico">
            <a:extLst>
              <a:ext uri="{FF2B5EF4-FFF2-40B4-BE49-F238E27FC236}">
                <a16:creationId xmlns:a16="http://schemas.microsoft.com/office/drawing/2014/main" id="{FCB09FEC-0FCD-CF24-8619-C840A065E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196752"/>
            <a:ext cx="4098296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3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ejemplo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7544" y="1166842"/>
            <a:ext cx="8208912" cy="4524315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Problema 2.</a:t>
            </a:r>
            <a:r>
              <a:rPr lang="es-ES" sz="2400" dirty="0"/>
              <a:t> </a:t>
            </a:r>
            <a:r>
              <a:rPr lang="es-ES" sz="2400" dirty="0">
                <a:solidFill>
                  <a:srgbClr val="0070C0"/>
                </a:solidFill>
              </a:rPr>
              <a:t>Problema propuesto a Albert Einstein</a:t>
            </a:r>
            <a:r>
              <a:rPr lang="es-ES" sz="2400" dirty="0"/>
              <a:t>.</a:t>
            </a:r>
          </a:p>
          <a:p>
            <a:r>
              <a:rPr lang="es-ES" sz="2400" dirty="0"/>
              <a:t>Dos profesores están hablando de sus familias y uno pregunta:</a:t>
            </a:r>
          </a:p>
          <a:p>
            <a:r>
              <a:rPr lang="es-ES" sz="2400" dirty="0"/>
              <a:t>- Por cierto, ¿Cuántos años tienen cada una de tus hijas?.</a:t>
            </a:r>
          </a:p>
          <a:p>
            <a:r>
              <a:rPr lang="es-ES" sz="2400" dirty="0"/>
              <a:t>- El producto de sus edades es 36 y su suma casualmente es igual al número de tu casa.</a:t>
            </a:r>
          </a:p>
          <a:p>
            <a:r>
              <a:rPr lang="es-ES" sz="2400" dirty="0"/>
              <a:t>- Parece que me falta un dato.</a:t>
            </a:r>
          </a:p>
          <a:p>
            <a:r>
              <a:rPr lang="es-ES" sz="2400" dirty="0"/>
              <a:t>- Tienes razón (dice el otro). Había olvidado que decirte que mi hija mayor toca el piano.</a:t>
            </a:r>
          </a:p>
          <a:p>
            <a:endParaRPr lang="es-ES" sz="2400" dirty="0"/>
          </a:p>
          <a:p>
            <a:r>
              <a:rPr lang="es-ES" sz="2400" dirty="0"/>
              <a:t>¿Qué edades tienen las hijas?.</a:t>
            </a:r>
          </a:p>
        </p:txBody>
      </p:sp>
      <p:pic>
        <p:nvPicPr>
          <p:cNvPr id="14338" name="Picture 2" descr="Albert Einstein y la historia detrás de una foto convertida en icono |  Cultura | DW | 09.06.2022">
            <a:extLst>
              <a:ext uri="{FF2B5EF4-FFF2-40B4-BE49-F238E27FC236}">
                <a16:creationId xmlns:a16="http://schemas.microsoft.com/office/drawing/2014/main" id="{840FAF20-ADE8-9480-5A1A-C3C687D4F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921096"/>
            <a:ext cx="2736304" cy="154012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86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ejemplo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7544" y="1285860"/>
            <a:ext cx="8208912" cy="461665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Problema 2.</a:t>
            </a:r>
            <a:r>
              <a:rPr lang="es-ES" sz="2400" dirty="0"/>
              <a:t> SOLUCIÓN: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4396CF5-B71F-FA90-6156-ABCB7D086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1992314"/>
            <a:ext cx="8205087" cy="294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0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ejemplo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7544" y="1166842"/>
            <a:ext cx="8208912" cy="2677656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Problema 3.</a:t>
            </a:r>
            <a:r>
              <a:rPr lang="es-ES" sz="2400" dirty="0"/>
              <a:t> </a:t>
            </a:r>
            <a:r>
              <a:rPr lang="es-ES" sz="2400" dirty="0">
                <a:solidFill>
                  <a:srgbClr val="0070C0"/>
                </a:solidFill>
              </a:rPr>
              <a:t>El juego del dado</a:t>
            </a:r>
            <a:r>
              <a:rPr lang="es-ES" sz="2400" dirty="0"/>
              <a:t>.</a:t>
            </a:r>
          </a:p>
          <a:p>
            <a:r>
              <a:rPr lang="es-ES" sz="2400" dirty="0"/>
              <a:t>Escogemos un número de 3 cifras tirando un dado de 6 caras.</a:t>
            </a:r>
          </a:p>
          <a:p>
            <a:endParaRPr lang="es-ES" sz="2400" dirty="0"/>
          </a:p>
          <a:p>
            <a:r>
              <a:rPr lang="es-ES" sz="2400" dirty="0"/>
              <a:t>Ahora sacamos 8 números tirando el mismo dado. Gana el que en 2 minutos aproxime más el número de 3 cifras obtenido utilizando +, - , * y :.</a:t>
            </a:r>
          </a:p>
        </p:txBody>
      </p:sp>
    </p:spTree>
    <p:extLst>
      <p:ext uri="{BB962C8B-B14F-4D97-AF65-F5344CB8AC3E}">
        <p14:creationId xmlns:p14="http://schemas.microsoft.com/office/powerpoint/2010/main" val="33313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ejemplo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7544" y="1285860"/>
            <a:ext cx="8208912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Problema 4.</a:t>
            </a:r>
            <a:r>
              <a:rPr lang="es-ES" sz="2400" dirty="0"/>
              <a:t> Moviendo solo una copa hay que conseguir que las copas llenas y las vacías queden alternadas.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29EC330-FB74-5D16-BC1C-08C291179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924944"/>
            <a:ext cx="60198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6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ejemplo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7544" y="1285860"/>
            <a:ext cx="8208912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Problema 4.</a:t>
            </a:r>
            <a:r>
              <a:rPr lang="es-ES" sz="2400" dirty="0"/>
              <a:t> SOLUCIÓN: Verter el contenido de la segunda en la quinta de forma que solo habré movido una copa.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ADBBA0-0507-5FA1-FA26-D71F21F8D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924944"/>
            <a:ext cx="60198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9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ejemplo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7544" y="1285860"/>
            <a:ext cx="8208912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Problema 5.</a:t>
            </a:r>
            <a:r>
              <a:rPr lang="es-ES" sz="2400" dirty="0"/>
              <a:t> Convierte la primera forma en la segunda forma moviendo solo 3 puntos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6456BD6-BF1F-96AF-442B-6386368D1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564904"/>
            <a:ext cx="4536504" cy="377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2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ejemplo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7544" y="1285860"/>
            <a:ext cx="8208912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Problema 5.</a:t>
            </a:r>
            <a:r>
              <a:rPr lang="es-ES" sz="2400" dirty="0"/>
              <a:t> SOLUCIÓN: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A84B3DA-7614-0849-7D73-DA2207487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132856"/>
            <a:ext cx="4181845" cy="370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8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ejemplo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57158" y="1285860"/>
            <a:ext cx="8319298" cy="41549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Problema 6.</a:t>
            </a:r>
            <a:r>
              <a:rPr lang="es-ES" sz="2400" dirty="0"/>
              <a:t> Un profesor exagerado, al ver el gran número de alumnos que había en el patio preguntó:</a:t>
            </a:r>
          </a:p>
          <a:p>
            <a:endParaRPr lang="es-ES" sz="2400" dirty="0"/>
          </a:p>
          <a:p>
            <a:pPr marL="342900" indent="-342900">
              <a:buFontTx/>
              <a:buChar char="-"/>
            </a:pPr>
            <a:r>
              <a:rPr lang="es-ES" sz="2400" dirty="0"/>
              <a:t>Profesor: ¿dónde vais 100?</a:t>
            </a:r>
          </a:p>
          <a:p>
            <a:pPr marL="342900" indent="-342900">
              <a:buFontTx/>
              <a:buChar char="-"/>
            </a:pPr>
            <a:r>
              <a:rPr lang="es-ES" sz="2400" dirty="0"/>
              <a:t>Alumno: No somos 100</a:t>
            </a:r>
          </a:p>
          <a:p>
            <a:pPr marL="342900" indent="-342900">
              <a:buFontTx/>
              <a:buChar char="-"/>
            </a:pPr>
            <a:r>
              <a:rPr lang="es-ES" sz="2400" dirty="0"/>
              <a:t>Profesor: ¿Cuántos sois?</a:t>
            </a:r>
          </a:p>
          <a:p>
            <a:pPr marL="342900" indent="-342900">
              <a:buFontTx/>
              <a:buChar char="-"/>
            </a:pPr>
            <a:r>
              <a:rPr lang="es-ES" sz="2400" dirty="0"/>
              <a:t>Alumno: El doble de los que somos, más la mitad de los que somos, más la mitad de la mitad de los que somos, más tú como profesor somos 100.</a:t>
            </a:r>
          </a:p>
          <a:p>
            <a:pPr marL="342900" indent="-342900">
              <a:buFontTx/>
              <a:buChar char="-"/>
            </a:pPr>
            <a:endParaRPr lang="es-ES" sz="2400" dirty="0"/>
          </a:p>
          <a:p>
            <a:r>
              <a:rPr lang="es-ES" sz="2400" dirty="0"/>
              <a:t>¿Cuántos alumnos eran?.</a:t>
            </a:r>
          </a:p>
        </p:txBody>
      </p:sp>
      <p:pic>
        <p:nvPicPr>
          <p:cNvPr id="11266" name="Picture 2" descr="Patios | Colegio e Internado Agustinos de León">
            <a:extLst>
              <a:ext uri="{FF2B5EF4-FFF2-40B4-BE49-F238E27FC236}">
                <a16:creationId xmlns:a16="http://schemas.microsoft.com/office/drawing/2014/main" id="{6878402B-6678-0ABB-0358-416EA0F0E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9"/>
          <a:stretch/>
        </p:blipFill>
        <p:spPr bwMode="auto">
          <a:xfrm>
            <a:off x="5148064" y="4725144"/>
            <a:ext cx="3289300" cy="167171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ejemplo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7544" y="1285860"/>
            <a:ext cx="8208912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Problema 6.</a:t>
            </a:r>
            <a:r>
              <a:rPr lang="es-ES" sz="2400" dirty="0"/>
              <a:t> SOLUCIÓN: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773D983-17CD-4595-4DC1-5C8262FC4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1994418"/>
            <a:ext cx="7819803" cy="27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7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ejemplo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7544" y="1285860"/>
            <a:ext cx="8208912" cy="1200329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Problema 7.</a:t>
            </a:r>
            <a:r>
              <a:rPr lang="es-ES" sz="2400" dirty="0"/>
              <a:t> Dibuja de una sola trazada estos 3 cuadrados sin levantar el lápiz y sin pasar dos veces por la misma línea.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4581F39-03BD-DFB5-EC4C-AB2E80385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636911"/>
            <a:ext cx="4176464" cy="372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8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328238" y="609881"/>
            <a:ext cx="2458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Sirven para trabajar el humor…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9629519-181B-8541-A8F1-0081B5826A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609880"/>
            <a:ext cx="5788687" cy="578868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ejemplo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7544" y="1285860"/>
            <a:ext cx="8208912" cy="830997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Problema 7.</a:t>
            </a:r>
            <a:r>
              <a:rPr lang="es-ES" sz="2400" dirty="0"/>
              <a:t> SOLUCIÓN: Sigue la secuencia de números del 1 al 25…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8B7DF73-00D4-DC10-8E72-1AB668E14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2204864"/>
            <a:ext cx="4241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0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ejemplo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7544" y="1285860"/>
            <a:ext cx="8208912" cy="83099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Problema 8.</a:t>
            </a:r>
            <a:r>
              <a:rPr lang="es-ES" sz="2400" dirty="0"/>
              <a:t> Divide este polígono en 4 partes iguales.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E169A7-9564-462E-A136-73FEBF37C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50" y="2342708"/>
            <a:ext cx="39243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3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ejemplo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7544" y="1285860"/>
            <a:ext cx="8208912" cy="46166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/>
              <a:t>Problema </a:t>
            </a:r>
            <a:r>
              <a:rPr lang="es-ES" sz="2400" b="1" dirty="0"/>
              <a:t>8</a:t>
            </a:r>
            <a:r>
              <a:rPr lang="es-ES" sz="2400" b="1"/>
              <a:t>.</a:t>
            </a:r>
            <a:r>
              <a:rPr lang="es-ES" sz="2400"/>
              <a:t> </a:t>
            </a:r>
            <a:r>
              <a:rPr lang="es-ES" sz="2400" dirty="0"/>
              <a:t>SOLUCIÓN: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3B06A1-8618-AF47-04B9-533A6B40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5" y="1961838"/>
            <a:ext cx="4882069" cy="405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Sirven para trabajar el humor…</a:t>
            </a:r>
          </a:p>
        </p:txBody>
      </p:sp>
      <p:pic>
        <p:nvPicPr>
          <p:cNvPr id="1026" name="Picture 2" descr="http://chistemat.es/wp-content/uploads/2013/12/53-pi-oj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3458" y="1071546"/>
            <a:ext cx="3577084" cy="539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053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Sirven para trabajar el humor…</a:t>
            </a:r>
          </a:p>
        </p:txBody>
      </p:sp>
      <p:pic>
        <p:nvPicPr>
          <p:cNvPr id="2" name="Picture 2" descr="Estoy madurando…no me han echado de clase – cosasdejordi">
            <a:extLst>
              <a:ext uri="{FF2B5EF4-FFF2-40B4-BE49-F238E27FC236}">
                <a16:creationId xmlns:a16="http://schemas.microsoft.com/office/drawing/2014/main" id="{F11D3BF3-8E06-DF36-BED4-4ECE3EA2F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0" y="1212850"/>
            <a:ext cx="6350000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149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Sirven para trabajar el humor…</a:t>
            </a:r>
          </a:p>
        </p:txBody>
      </p:sp>
      <p:pic>
        <p:nvPicPr>
          <p:cNvPr id="4098" name="Picture 2" descr="Chistes De Matematicas Para Ni S De Primaria – Conocimientos Generales">
            <a:extLst>
              <a:ext uri="{FF2B5EF4-FFF2-40B4-BE49-F238E27FC236}">
                <a16:creationId xmlns:a16="http://schemas.microsoft.com/office/drawing/2014/main" id="{4E50DCD1-CC5B-A26C-F2D1-C2781D3CD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4992985" cy="481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514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Sirven para trabajar el humor…</a:t>
            </a: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71612"/>
            <a:ext cx="7186133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Sirven para trabajar el humor…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EE3F757-1B4E-6CE0-C144-50632FFFAD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68" y="1196752"/>
            <a:ext cx="6948264" cy="481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630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11926</TotalTime>
  <Words>787</Words>
  <Application>Microsoft Macintosh PowerPoint</Application>
  <PresentationFormat>Presentación en pantalla (4:3)</PresentationFormat>
  <Paragraphs>87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7" baseType="lpstr">
      <vt:lpstr>Arial</vt:lpstr>
      <vt:lpstr>Calibri</vt:lpstr>
      <vt:lpstr>Verdana</vt:lpstr>
      <vt:lpstr>Wingdings 2</vt:lpstr>
      <vt:lpstr>Aspecto</vt:lpstr>
      <vt:lpstr>¿Para qué sirven las Matemáticas?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Dani</dc:creator>
  <cp:lastModifiedBy>Dani h</cp:lastModifiedBy>
  <cp:revision>139</cp:revision>
  <dcterms:created xsi:type="dcterms:W3CDTF">2012-11-26T21:13:21Z</dcterms:created>
  <dcterms:modified xsi:type="dcterms:W3CDTF">2022-09-05T05:07:10Z</dcterms:modified>
</cp:coreProperties>
</file>